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92" r:id="rId28"/>
    <p:sldId id="291" r:id="rId29"/>
    <p:sldId id="290" r:id="rId30"/>
    <p:sldId id="286" r:id="rId31"/>
    <p:sldId id="287" r:id="rId32"/>
    <p:sldId id="288" r:id="rId33"/>
    <p:sldId id="289" r:id="rId34"/>
    <p:sldId id="267" r:id="rId35"/>
    <p:sldId id="271" r:id="rId36"/>
    <p:sldId id="268" r:id="rId37"/>
  </p:sldIdLst>
  <p:sldSz cx="9144000" cy="5143500" type="screen16x9"/>
  <p:notesSz cx="6858000" cy="9144000"/>
  <p:embeddedFontLst>
    <p:embeddedFont>
      <p:font typeface="Lato" panose="020B0604020202020204" charset="0"/>
      <p:regular r:id="rId39"/>
      <p:bold r:id="rId40"/>
      <p:italic r:id="rId41"/>
      <p:boldItalic r:id="rId42"/>
    </p:embeddedFont>
    <p:embeddedFont>
      <p:font typeface="Raleway" panose="020B0604020202020204" charset="0"/>
      <p:regular r:id="rId43"/>
      <p:bold r:id="rId44"/>
      <p:italic r:id="rId45"/>
      <p:boldItalic r:id="rId46"/>
    </p:embeddedFont>
    <p:embeddedFont>
      <p:font typeface="Times" panose="02020603050405020304" pitchFamily="18"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autoAdjust="0"/>
    <p:restoredTop sz="94660"/>
  </p:normalViewPr>
  <p:slideViewPr>
    <p:cSldViewPr snapToGrid="0">
      <p:cViewPr varScale="1">
        <p:scale>
          <a:sx n="142" d="100"/>
          <a:sy n="142" d="100"/>
        </p:scale>
        <p:origin x="72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9f3b93c28f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9f3b93c28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63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8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313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368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147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438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96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69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58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732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846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382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95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155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536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270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286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79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93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526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352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3b93c28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3b93c2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133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f3b93c28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f3b93c28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f3b93c28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f3b93c28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626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23630543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b9a0b074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b9a0b074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e965474a9_3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e965474a9_3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www.hvantagetechnologies.com/" TargetMode="External"/><Relationship Id="rId4" Type="http://schemas.openxmlformats.org/officeDocument/2006/relationships/hyperlink" Target="https://www.hvantagetechnologies.com/products/erp/veterinary-medical-modul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1155CC"/>
                </a:solidFill>
              </a:rPr>
              <a:t>VETERINARY PRACTICE MANAGEMENT SYSTEM</a:t>
            </a:r>
            <a:endParaRPr sz="4000">
              <a:solidFill>
                <a:srgbClr val="1155CC"/>
              </a:solidFill>
            </a:endParaRPr>
          </a:p>
          <a:p>
            <a:pPr marL="0" lvl="0" indent="0" algn="l" rtl="0">
              <a:spcBef>
                <a:spcPts val="0"/>
              </a:spcBef>
              <a:spcAft>
                <a:spcPts val="0"/>
              </a:spcAft>
              <a:buNone/>
            </a:pPr>
            <a:r>
              <a:rPr lang="en" sz="3000">
                <a:solidFill>
                  <a:srgbClr val="1155CC"/>
                </a:solidFill>
              </a:rPr>
              <a:t>WITH CHATBOT</a:t>
            </a:r>
            <a:endParaRPr sz="3000">
              <a:solidFill>
                <a:srgbClr val="1155CC"/>
              </a:solidFill>
            </a:endParaRPr>
          </a:p>
        </p:txBody>
      </p:sp>
      <p:sp>
        <p:nvSpPr>
          <p:cNvPr id="73" name="Google Shape;73;p13"/>
          <p:cNvSpPr txBox="1">
            <a:spLocks noGrp="1"/>
          </p:cNvSpPr>
          <p:nvPr>
            <p:ph type="subTitle" idx="1"/>
          </p:nvPr>
        </p:nvSpPr>
        <p:spPr>
          <a:xfrm>
            <a:off x="2390275" y="2461075"/>
            <a:ext cx="6331500" cy="201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1155CC"/>
                </a:solidFill>
              </a:rPr>
              <a:t>CREATED BY:</a:t>
            </a:r>
            <a:endParaRPr sz="2400" b="1" dirty="0">
              <a:solidFill>
                <a:srgbClr val="1155CC"/>
              </a:solidFill>
            </a:endParaRPr>
          </a:p>
          <a:p>
            <a:pPr marL="0" lvl="0" indent="0" algn="l" rtl="0">
              <a:spcBef>
                <a:spcPts val="0"/>
              </a:spcBef>
              <a:spcAft>
                <a:spcPts val="0"/>
              </a:spcAft>
              <a:buNone/>
            </a:pPr>
            <a:r>
              <a:rPr lang="en" sz="2400" b="1" dirty="0">
                <a:solidFill>
                  <a:srgbClr val="1155CC"/>
                </a:solidFill>
              </a:rPr>
              <a:t>				GROUP NO:9</a:t>
            </a:r>
            <a:endParaRPr sz="2400" b="1" dirty="0">
              <a:solidFill>
                <a:srgbClr val="1155CC"/>
              </a:solidFill>
            </a:endParaRPr>
          </a:p>
          <a:p>
            <a:pPr marL="1828800" lvl="0" indent="0" algn="l" rtl="0">
              <a:spcBef>
                <a:spcPts val="0"/>
              </a:spcBef>
              <a:spcAft>
                <a:spcPts val="0"/>
              </a:spcAft>
              <a:buNone/>
            </a:pPr>
            <a:r>
              <a:rPr lang="en" sz="2400" b="1" dirty="0">
                <a:solidFill>
                  <a:srgbClr val="1155CC"/>
                </a:solidFill>
              </a:rPr>
              <a:t>A05 - AYUSHI MISTRY</a:t>
            </a:r>
            <a:endParaRPr sz="2400" b="1" dirty="0">
              <a:solidFill>
                <a:srgbClr val="1155CC"/>
              </a:solidFill>
            </a:endParaRPr>
          </a:p>
          <a:p>
            <a:pPr marL="1828800" lvl="0" indent="0" algn="l" rtl="0">
              <a:spcBef>
                <a:spcPts val="0"/>
              </a:spcBef>
              <a:spcAft>
                <a:spcPts val="0"/>
              </a:spcAft>
              <a:buNone/>
            </a:pPr>
            <a:r>
              <a:rPr lang="en" sz="2400" b="1" dirty="0">
                <a:solidFill>
                  <a:srgbClr val="1155CC"/>
                </a:solidFill>
              </a:rPr>
              <a:t>B22 - TANYA JAGYASI</a:t>
            </a:r>
            <a:endParaRPr sz="2400" b="1" dirty="0">
              <a:solidFill>
                <a:srgbClr val="1155CC"/>
              </a:solidFill>
            </a:endParaRPr>
          </a:p>
          <a:p>
            <a:pPr marL="1828800" lvl="0" indent="0" algn="l" rtl="0">
              <a:spcBef>
                <a:spcPts val="0"/>
              </a:spcBef>
              <a:spcAft>
                <a:spcPts val="0"/>
              </a:spcAft>
              <a:buNone/>
            </a:pPr>
            <a:r>
              <a:rPr lang="en" sz="2400" b="1" dirty="0">
                <a:solidFill>
                  <a:srgbClr val="1155CC"/>
                </a:solidFill>
              </a:rPr>
              <a:t>B50 - RAHUL PATEL</a:t>
            </a:r>
            <a:endParaRPr sz="2400" b="1" dirty="0">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236875" y="69150"/>
            <a:ext cx="91440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solidFill>
                  <a:srgbClr val="000000"/>
                </a:solidFill>
              </a:rPr>
              <a:t>MODULES</a:t>
            </a:r>
            <a:endParaRPr u="sng">
              <a:solidFill>
                <a:srgbClr val="000000"/>
              </a:solidFill>
            </a:endParaRPr>
          </a:p>
        </p:txBody>
      </p:sp>
      <p:sp>
        <p:nvSpPr>
          <p:cNvPr id="125" name="Google Shape;125;p22"/>
          <p:cNvSpPr txBox="1">
            <a:spLocks noGrp="1"/>
          </p:cNvSpPr>
          <p:nvPr>
            <p:ph type="subTitle" idx="1"/>
          </p:nvPr>
        </p:nvSpPr>
        <p:spPr>
          <a:xfrm>
            <a:off x="-75" y="833375"/>
            <a:ext cx="4572000" cy="43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392" b="1">
                <a:latin typeface="Times"/>
                <a:ea typeface="Times"/>
                <a:cs typeface="Times"/>
                <a:sym typeface="Times"/>
              </a:rPr>
              <a:t>Admin Module</a:t>
            </a:r>
            <a:r>
              <a:rPr lang="en" sz="1392">
                <a:latin typeface="Times"/>
                <a:ea typeface="Times"/>
                <a:cs typeface="Times"/>
                <a:sym typeface="Times"/>
              </a:rPr>
              <a:t>:</a:t>
            </a:r>
            <a:endParaRPr sz="992">
              <a:latin typeface="Times"/>
              <a:ea typeface="Times"/>
              <a:cs typeface="Times"/>
              <a:sym typeface="Times"/>
            </a:endParaRPr>
          </a:p>
          <a:p>
            <a:pPr marL="457200" lvl="0" indent="-316992" algn="l" rtl="0">
              <a:lnSpc>
                <a:spcPct val="200000"/>
              </a:lnSpc>
              <a:spcBef>
                <a:spcPts val="1000"/>
              </a:spcBef>
              <a:spcAft>
                <a:spcPts val="0"/>
              </a:spcAft>
              <a:buSzPts val="1392"/>
              <a:buFont typeface="Times"/>
              <a:buChar char="●"/>
            </a:pPr>
            <a:r>
              <a:rPr lang="en" sz="1392">
                <a:latin typeface="Times"/>
                <a:ea typeface="Times"/>
                <a:cs typeface="Times"/>
                <a:sym typeface="Times"/>
              </a:rPr>
              <a:t>Admin can add doctors and also update and delete it.</a:t>
            </a:r>
            <a:endParaRPr sz="1392">
              <a:latin typeface="Times"/>
              <a:ea typeface="Times"/>
              <a:cs typeface="Times"/>
              <a:sym typeface="Times"/>
            </a:endParaRPr>
          </a:p>
          <a:p>
            <a:pPr marL="457200" lvl="0" indent="-316992" algn="l" rtl="0">
              <a:lnSpc>
                <a:spcPct val="200000"/>
              </a:lnSpc>
              <a:spcBef>
                <a:spcPts val="0"/>
              </a:spcBef>
              <a:spcAft>
                <a:spcPts val="0"/>
              </a:spcAft>
              <a:buSzPts val="1392"/>
              <a:buFont typeface="Times"/>
              <a:buChar char="●"/>
            </a:pPr>
            <a:r>
              <a:rPr lang="en" sz="1392">
                <a:latin typeface="Times"/>
                <a:ea typeface="Times"/>
                <a:cs typeface="Times"/>
                <a:sym typeface="Times"/>
              </a:rPr>
              <a:t>Inventory Control Management and Purchasing.</a:t>
            </a:r>
            <a:endParaRPr sz="1392">
              <a:latin typeface="Times"/>
              <a:ea typeface="Times"/>
              <a:cs typeface="Times"/>
              <a:sym typeface="Times"/>
            </a:endParaRPr>
          </a:p>
          <a:p>
            <a:pPr marL="457200" lvl="0" indent="-316992" algn="l" rtl="0">
              <a:lnSpc>
                <a:spcPct val="200000"/>
              </a:lnSpc>
              <a:spcBef>
                <a:spcPts val="0"/>
              </a:spcBef>
              <a:spcAft>
                <a:spcPts val="0"/>
              </a:spcAft>
              <a:buSzPts val="1392"/>
              <a:buFont typeface="Times"/>
              <a:buChar char="●"/>
            </a:pPr>
            <a:r>
              <a:rPr lang="en" sz="1392">
                <a:latin typeface="Times"/>
                <a:ea typeface="Times"/>
                <a:cs typeface="Times"/>
                <a:sym typeface="Times"/>
              </a:rPr>
              <a:t>Admin can view the appointment and invoice.</a:t>
            </a:r>
            <a:endParaRPr sz="1392">
              <a:latin typeface="Times"/>
              <a:ea typeface="Times"/>
              <a:cs typeface="Times"/>
              <a:sym typeface="Times"/>
            </a:endParaRPr>
          </a:p>
          <a:p>
            <a:pPr marL="457200" lvl="0" indent="-316992" algn="l" rtl="0">
              <a:lnSpc>
                <a:spcPct val="200000"/>
              </a:lnSpc>
              <a:spcBef>
                <a:spcPts val="0"/>
              </a:spcBef>
              <a:spcAft>
                <a:spcPts val="0"/>
              </a:spcAft>
              <a:buSzPts val="1392"/>
              <a:buFont typeface="Times"/>
              <a:buChar char="●"/>
            </a:pPr>
            <a:r>
              <a:rPr lang="en" sz="1392">
                <a:latin typeface="Times"/>
                <a:ea typeface="Times"/>
                <a:cs typeface="Times"/>
                <a:sym typeface="Times"/>
              </a:rPr>
              <a:t>Admin can also manage payment activities if require.</a:t>
            </a:r>
            <a:endParaRPr sz="1392">
              <a:latin typeface="Times"/>
              <a:ea typeface="Times"/>
              <a:cs typeface="Times"/>
              <a:sym typeface="Times"/>
            </a:endParaRPr>
          </a:p>
          <a:p>
            <a:pPr marL="457200" lvl="0" indent="-316992" algn="l" rtl="0">
              <a:lnSpc>
                <a:spcPct val="200000"/>
              </a:lnSpc>
              <a:spcBef>
                <a:spcPts val="0"/>
              </a:spcBef>
              <a:spcAft>
                <a:spcPts val="0"/>
              </a:spcAft>
              <a:buSzPts val="1392"/>
              <a:buFont typeface="Times"/>
              <a:buChar char="●"/>
            </a:pPr>
            <a:r>
              <a:rPr lang="en" sz="1392">
                <a:latin typeface="Times"/>
                <a:ea typeface="Times"/>
                <a:cs typeface="Times"/>
                <a:sym typeface="Times"/>
              </a:rPr>
              <a:t>Can view user’s feedback</a:t>
            </a:r>
            <a:endParaRPr sz="1392">
              <a:latin typeface="Times"/>
              <a:ea typeface="Times"/>
              <a:cs typeface="Times"/>
              <a:sym typeface="Times"/>
            </a:endParaRPr>
          </a:p>
          <a:p>
            <a:pPr marL="0" lvl="0" indent="0" algn="l" rtl="0">
              <a:spcBef>
                <a:spcPts val="1000"/>
              </a:spcBef>
              <a:spcAft>
                <a:spcPts val="0"/>
              </a:spcAft>
              <a:buNone/>
            </a:pPr>
            <a:r>
              <a:rPr lang="en" sz="1392" b="1">
                <a:latin typeface="Times"/>
                <a:ea typeface="Times"/>
                <a:cs typeface="Times"/>
                <a:sym typeface="Times"/>
              </a:rPr>
              <a:t>Doctor Module</a:t>
            </a:r>
            <a:r>
              <a:rPr lang="en" sz="1392">
                <a:latin typeface="Times"/>
                <a:ea typeface="Times"/>
                <a:cs typeface="Times"/>
                <a:sym typeface="Times"/>
              </a:rPr>
              <a:t>:</a:t>
            </a:r>
            <a:endParaRPr sz="1392">
              <a:latin typeface="Times"/>
              <a:ea typeface="Times"/>
              <a:cs typeface="Times"/>
              <a:sym typeface="Times"/>
            </a:endParaRPr>
          </a:p>
          <a:p>
            <a:pPr marL="457200" lvl="0" indent="-316992" algn="l" rtl="0">
              <a:lnSpc>
                <a:spcPct val="200000"/>
              </a:lnSpc>
              <a:spcBef>
                <a:spcPts val="1000"/>
              </a:spcBef>
              <a:spcAft>
                <a:spcPts val="0"/>
              </a:spcAft>
              <a:buSzPts val="1392"/>
              <a:buFont typeface="Times"/>
              <a:buChar char="●"/>
            </a:pPr>
            <a:r>
              <a:rPr lang="en" sz="1392">
                <a:latin typeface="Times"/>
                <a:ea typeface="Times"/>
                <a:cs typeface="Times"/>
                <a:sym typeface="Times"/>
              </a:rPr>
              <a:t>Can login</a:t>
            </a:r>
            <a:endParaRPr sz="1392">
              <a:latin typeface="Times"/>
              <a:ea typeface="Times"/>
              <a:cs typeface="Times"/>
              <a:sym typeface="Times"/>
            </a:endParaRPr>
          </a:p>
          <a:p>
            <a:pPr marL="457200" lvl="0" indent="-316992" algn="l" rtl="0">
              <a:lnSpc>
                <a:spcPct val="200000"/>
              </a:lnSpc>
              <a:spcBef>
                <a:spcPts val="0"/>
              </a:spcBef>
              <a:spcAft>
                <a:spcPts val="0"/>
              </a:spcAft>
              <a:buSzPts val="1392"/>
              <a:buFont typeface="Times"/>
              <a:buChar char="●"/>
            </a:pPr>
            <a:r>
              <a:rPr lang="en" sz="1392">
                <a:latin typeface="Times"/>
                <a:ea typeface="Times"/>
                <a:cs typeface="Times"/>
                <a:sym typeface="Times"/>
              </a:rPr>
              <a:t>View and Confirm appointment</a:t>
            </a:r>
            <a:endParaRPr sz="1392">
              <a:latin typeface="Times"/>
              <a:ea typeface="Times"/>
              <a:cs typeface="Times"/>
              <a:sym typeface="Times"/>
            </a:endParaRPr>
          </a:p>
          <a:p>
            <a:pPr marL="457200" lvl="0" indent="-316992" algn="l" rtl="0">
              <a:lnSpc>
                <a:spcPct val="200000"/>
              </a:lnSpc>
              <a:spcBef>
                <a:spcPts val="0"/>
              </a:spcBef>
              <a:spcAft>
                <a:spcPts val="0"/>
              </a:spcAft>
              <a:buSzPts val="1392"/>
              <a:buFont typeface="Times"/>
              <a:buChar char="●"/>
            </a:pPr>
            <a:r>
              <a:rPr lang="en" sz="1392">
                <a:latin typeface="Times"/>
                <a:ea typeface="Times"/>
                <a:cs typeface="Times"/>
                <a:sym typeface="Times"/>
              </a:rPr>
              <a:t>Can view Pet’s history about treatment</a:t>
            </a:r>
            <a:endParaRPr sz="1392">
              <a:latin typeface="Times"/>
              <a:ea typeface="Times"/>
              <a:cs typeface="Times"/>
              <a:sym typeface="Times"/>
            </a:endParaRPr>
          </a:p>
        </p:txBody>
      </p:sp>
      <p:sp>
        <p:nvSpPr>
          <p:cNvPr id="126" name="Google Shape;126;p22"/>
          <p:cNvSpPr txBox="1">
            <a:spLocks noGrp="1"/>
          </p:cNvSpPr>
          <p:nvPr>
            <p:ph type="body" idx="2"/>
          </p:nvPr>
        </p:nvSpPr>
        <p:spPr>
          <a:xfrm>
            <a:off x="4572000" y="833375"/>
            <a:ext cx="4572000" cy="4310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2"/>
              </a:buClr>
              <a:buSzPts val="1100"/>
              <a:buFont typeface="Arial"/>
              <a:buNone/>
            </a:pPr>
            <a:r>
              <a:rPr lang="en" sz="1392" b="1">
                <a:solidFill>
                  <a:schemeClr val="dk2"/>
                </a:solidFill>
                <a:latin typeface="Times"/>
                <a:ea typeface="Times"/>
                <a:cs typeface="Times"/>
                <a:sym typeface="Times"/>
              </a:rPr>
              <a:t>User Module</a:t>
            </a:r>
            <a:r>
              <a:rPr lang="en" sz="1392">
                <a:solidFill>
                  <a:schemeClr val="dk2"/>
                </a:solidFill>
                <a:latin typeface="Times"/>
                <a:ea typeface="Times"/>
                <a:cs typeface="Times"/>
                <a:sym typeface="Times"/>
              </a:rPr>
              <a:t>:</a:t>
            </a:r>
            <a:endParaRPr sz="1392">
              <a:solidFill>
                <a:schemeClr val="dk2"/>
              </a:solidFill>
              <a:latin typeface="Times"/>
              <a:ea typeface="Times"/>
              <a:cs typeface="Times"/>
              <a:sym typeface="Times"/>
            </a:endParaRPr>
          </a:p>
          <a:p>
            <a:pPr marL="457200" lvl="0" indent="-316992" algn="l" rtl="0">
              <a:lnSpc>
                <a:spcPct val="150000"/>
              </a:lnSpc>
              <a:spcBef>
                <a:spcPts val="1000"/>
              </a:spcBef>
              <a:spcAft>
                <a:spcPts val="0"/>
              </a:spcAft>
              <a:buClr>
                <a:schemeClr val="dk2"/>
              </a:buClr>
              <a:buSzPts val="1392"/>
              <a:buFont typeface="Times"/>
              <a:buChar char="●"/>
            </a:pPr>
            <a:r>
              <a:rPr lang="en" sz="1392">
                <a:solidFill>
                  <a:schemeClr val="dk2"/>
                </a:solidFill>
                <a:latin typeface="Times"/>
                <a:ea typeface="Times"/>
                <a:cs typeface="Times"/>
                <a:sym typeface="Times"/>
              </a:rPr>
              <a:t>User can register and login.</a:t>
            </a:r>
            <a:endParaRPr sz="1392">
              <a:solidFill>
                <a:schemeClr val="dk2"/>
              </a:solidFill>
              <a:latin typeface="Times"/>
              <a:ea typeface="Times"/>
              <a:cs typeface="Times"/>
              <a:sym typeface="Times"/>
            </a:endParaRPr>
          </a:p>
          <a:p>
            <a:pPr marL="457200" lvl="0" indent="-316992" algn="l" rtl="0">
              <a:lnSpc>
                <a:spcPct val="150000"/>
              </a:lnSpc>
              <a:spcBef>
                <a:spcPts val="0"/>
              </a:spcBef>
              <a:spcAft>
                <a:spcPts val="0"/>
              </a:spcAft>
              <a:buClr>
                <a:schemeClr val="dk2"/>
              </a:buClr>
              <a:buSzPts val="1392"/>
              <a:buFont typeface="Times"/>
              <a:buChar char="●"/>
            </a:pPr>
            <a:r>
              <a:rPr lang="en" sz="1392">
                <a:solidFill>
                  <a:schemeClr val="dk2"/>
                </a:solidFill>
                <a:latin typeface="Times"/>
                <a:ea typeface="Times"/>
                <a:cs typeface="Times"/>
                <a:sym typeface="Times"/>
              </a:rPr>
              <a:t>Can view the doctors.</a:t>
            </a:r>
            <a:endParaRPr sz="1392">
              <a:solidFill>
                <a:schemeClr val="dk2"/>
              </a:solidFill>
              <a:latin typeface="Times"/>
              <a:ea typeface="Times"/>
              <a:cs typeface="Times"/>
              <a:sym typeface="Times"/>
            </a:endParaRPr>
          </a:p>
          <a:p>
            <a:pPr marL="457200" lvl="0" indent="-316992" algn="l" rtl="0">
              <a:lnSpc>
                <a:spcPct val="150000"/>
              </a:lnSpc>
              <a:spcBef>
                <a:spcPts val="0"/>
              </a:spcBef>
              <a:spcAft>
                <a:spcPts val="0"/>
              </a:spcAft>
              <a:buClr>
                <a:schemeClr val="dk2"/>
              </a:buClr>
              <a:buSzPts val="1392"/>
              <a:buFont typeface="Times"/>
              <a:buChar char="●"/>
            </a:pPr>
            <a:r>
              <a:rPr lang="en" sz="1392">
                <a:solidFill>
                  <a:schemeClr val="dk2"/>
                </a:solidFill>
                <a:latin typeface="Times"/>
                <a:ea typeface="Times"/>
                <a:cs typeface="Times"/>
                <a:sym typeface="Times"/>
              </a:rPr>
              <a:t>Book an appointment</a:t>
            </a:r>
            <a:endParaRPr sz="1392">
              <a:solidFill>
                <a:schemeClr val="dk2"/>
              </a:solidFill>
              <a:latin typeface="Times"/>
              <a:ea typeface="Times"/>
              <a:cs typeface="Times"/>
              <a:sym typeface="Times"/>
            </a:endParaRPr>
          </a:p>
          <a:p>
            <a:pPr marL="457200" lvl="0" indent="-316992" algn="l" rtl="0">
              <a:lnSpc>
                <a:spcPct val="150000"/>
              </a:lnSpc>
              <a:spcBef>
                <a:spcPts val="0"/>
              </a:spcBef>
              <a:spcAft>
                <a:spcPts val="0"/>
              </a:spcAft>
              <a:buClr>
                <a:schemeClr val="dk2"/>
              </a:buClr>
              <a:buSzPts val="1392"/>
              <a:buFont typeface="Times"/>
              <a:buChar char="●"/>
            </a:pPr>
            <a:r>
              <a:rPr lang="en" sz="1392">
                <a:solidFill>
                  <a:schemeClr val="dk2"/>
                </a:solidFill>
                <a:latin typeface="Times"/>
                <a:ea typeface="Times"/>
                <a:cs typeface="Times"/>
                <a:sym typeface="Times"/>
              </a:rPr>
              <a:t>User can reschedule an appointment</a:t>
            </a:r>
            <a:endParaRPr sz="1392">
              <a:solidFill>
                <a:schemeClr val="dk2"/>
              </a:solidFill>
              <a:latin typeface="Times"/>
              <a:ea typeface="Times"/>
              <a:cs typeface="Times"/>
              <a:sym typeface="Times"/>
            </a:endParaRPr>
          </a:p>
          <a:p>
            <a:pPr marL="457200" lvl="0" indent="-316992" algn="l" rtl="0">
              <a:lnSpc>
                <a:spcPct val="150000"/>
              </a:lnSpc>
              <a:spcBef>
                <a:spcPts val="0"/>
              </a:spcBef>
              <a:spcAft>
                <a:spcPts val="0"/>
              </a:spcAft>
              <a:buClr>
                <a:schemeClr val="dk2"/>
              </a:buClr>
              <a:buSzPts val="1392"/>
              <a:buFont typeface="Times"/>
              <a:buChar char="●"/>
            </a:pPr>
            <a:r>
              <a:rPr lang="en" sz="1392">
                <a:solidFill>
                  <a:schemeClr val="dk2"/>
                </a:solidFill>
                <a:latin typeface="Times"/>
                <a:ea typeface="Times"/>
                <a:cs typeface="Times"/>
                <a:sym typeface="Times"/>
              </a:rPr>
              <a:t>Can view reports and invoice</a:t>
            </a:r>
            <a:endParaRPr sz="1392">
              <a:solidFill>
                <a:schemeClr val="dk2"/>
              </a:solidFill>
              <a:latin typeface="Times"/>
              <a:ea typeface="Times"/>
              <a:cs typeface="Times"/>
              <a:sym typeface="Times"/>
            </a:endParaRPr>
          </a:p>
          <a:p>
            <a:pPr marL="457200" lvl="0" indent="-316992" algn="l" rtl="0">
              <a:lnSpc>
                <a:spcPct val="150000"/>
              </a:lnSpc>
              <a:spcBef>
                <a:spcPts val="0"/>
              </a:spcBef>
              <a:spcAft>
                <a:spcPts val="0"/>
              </a:spcAft>
              <a:buClr>
                <a:schemeClr val="dk2"/>
              </a:buClr>
              <a:buSzPts val="1392"/>
              <a:buFont typeface="Times"/>
              <a:buChar char="●"/>
            </a:pPr>
            <a:r>
              <a:rPr lang="en" sz="1392">
                <a:solidFill>
                  <a:schemeClr val="dk2"/>
                </a:solidFill>
                <a:latin typeface="Times"/>
                <a:ea typeface="Times"/>
                <a:cs typeface="Times"/>
                <a:sym typeface="Times"/>
              </a:rPr>
              <a:t>Make an payment using Cash or Card</a:t>
            </a:r>
            <a:endParaRPr sz="1392">
              <a:solidFill>
                <a:schemeClr val="dk2"/>
              </a:solidFill>
              <a:latin typeface="Times"/>
              <a:ea typeface="Times"/>
              <a:cs typeface="Times"/>
              <a:sym typeface="Times"/>
            </a:endParaRPr>
          </a:p>
          <a:p>
            <a:pPr marL="457200" lvl="0" indent="-316992" algn="l" rtl="0">
              <a:lnSpc>
                <a:spcPct val="150000"/>
              </a:lnSpc>
              <a:spcBef>
                <a:spcPts val="0"/>
              </a:spcBef>
              <a:spcAft>
                <a:spcPts val="0"/>
              </a:spcAft>
              <a:buClr>
                <a:schemeClr val="dk2"/>
              </a:buClr>
              <a:buSzPts val="1392"/>
              <a:buFont typeface="Times"/>
              <a:buChar char="●"/>
            </a:pPr>
            <a:r>
              <a:rPr lang="en" sz="1392">
                <a:solidFill>
                  <a:schemeClr val="dk2"/>
                </a:solidFill>
                <a:latin typeface="Times"/>
                <a:ea typeface="Times"/>
                <a:cs typeface="Times"/>
                <a:sym typeface="Times"/>
              </a:rPr>
              <a:t>Can view history of treatment</a:t>
            </a:r>
            <a:endParaRPr sz="1392">
              <a:solidFill>
                <a:schemeClr val="dk2"/>
              </a:solidFill>
              <a:latin typeface="Times"/>
              <a:ea typeface="Times"/>
              <a:cs typeface="Times"/>
              <a:sym typeface="Times"/>
            </a:endParaRPr>
          </a:p>
          <a:p>
            <a:pPr marL="457200" lvl="0" indent="-316992" algn="l" rtl="0">
              <a:lnSpc>
                <a:spcPct val="150000"/>
              </a:lnSpc>
              <a:spcBef>
                <a:spcPts val="0"/>
              </a:spcBef>
              <a:spcAft>
                <a:spcPts val="0"/>
              </a:spcAft>
              <a:buClr>
                <a:schemeClr val="dk2"/>
              </a:buClr>
              <a:buSzPts val="1392"/>
              <a:buFont typeface="Times"/>
              <a:buChar char="●"/>
            </a:pPr>
            <a:r>
              <a:rPr lang="en" sz="1392">
                <a:solidFill>
                  <a:schemeClr val="dk2"/>
                </a:solidFill>
                <a:latin typeface="Times"/>
                <a:ea typeface="Times"/>
                <a:cs typeface="Times"/>
                <a:sym typeface="Times"/>
              </a:rPr>
              <a:t>Can Communicate with doctors in case of emergency(when doctor is available)</a:t>
            </a:r>
            <a:endParaRPr sz="1392">
              <a:solidFill>
                <a:schemeClr val="dk2"/>
              </a:solidFill>
              <a:latin typeface="Times"/>
              <a:ea typeface="Times"/>
              <a:cs typeface="Times"/>
              <a:sym typeface="Times"/>
            </a:endParaRPr>
          </a:p>
          <a:p>
            <a:pPr marL="457200" lvl="0" indent="-316992" algn="l" rtl="0">
              <a:lnSpc>
                <a:spcPct val="150000"/>
              </a:lnSpc>
              <a:spcBef>
                <a:spcPts val="0"/>
              </a:spcBef>
              <a:spcAft>
                <a:spcPts val="0"/>
              </a:spcAft>
              <a:buClr>
                <a:schemeClr val="dk2"/>
              </a:buClr>
              <a:buSzPts val="1392"/>
              <a:buFont typeface="Times"/>
              <a:buChar char="●"/>
            </a:pPr>
            <a:r>
              <a:rPr lang="en" sz="1392">
                <a:solidFill>
                  <a:schemeClr val="dk2"/>
                </a:solidFill>
                <a:latin typeface="Times"/>
                <a:ea typeface="Times"/>
                <a:cs typeface="Times"/>
                <a:sym typeface="Times"/>
              </a:rPr>
              <a:t>Can Communicate with chatbot</a:t>
            </a:r>
            <a:endParaRPr sz="1392">
              <a:solidFill>
                <a:schemeClr val="dk2"/>
              </a:solidFill>
              <a:latin typeface="Times"/>
              <a:ea typeface="Times"/>
              <a:cs typeface="Times"/>
              <a:sym typeface="Times"/>
            </a:endParaRPr>
          </a:p>
          <a:p>
            <a:pPr marL="0" lvl="0" indent="0" algn="l" rtl="0">
              <a:spcBef>
                <a:spcPts val="10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78125" y="78125"/>
            <a:ext cx="895860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a:solidFill>
                  <a:srgbClr val="1155CC"/>
                </a:solidFill>
              </a:rPr>
              <a:t>ADMIN PANEL SCREENSHOTS</a:t>
            </a:r>
            <a:endParaRPr sz="2800" b="1" u="sng">
              <a:solidFill>
                <a:srgbClr val="1155CC"/>
              </a:solidFill>
            </a:endParaRPr>
          </a:p>
          <a:p>
            <a:pPr marL="0" lvl="0" indent="0" algn="ctr" rtl="0">
              <a:spcBef>
                <a:spcPts val="1000"/>
              </a:spcBef>
              <a:spcAft>
                <a:spcPts val="0"/>
              </a:spcAft>
              <a:buNone/>
            </a:pPr>
            <a:endParaRPr sz="3200" b="1">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text, application, email&#10;&#10;Description automatically generated">
            <a:extLst>
              <a:ext uri="{FF2B5EF4-FFF2-40B4-BE49-F238E27FC236}">
                <a16:creationId xmlns:a16="http://schemas.microsoft.com/office/drawing/2014/main" id="{BBFCD80C-B36C-4D2D-A54E-BB441E7E4C94}"/>
              </a:ext>
            </a:extLst>
          </p:cNvPr>
          <p:cNvPicPr>
            <a:picLocks noChangeAspect="1"/>
          </p:cNvPicPr>
          <p:nvPr/>
        </p:nvPicPr>
        <p:blipFill>
          <a:blip r:embed="rId3"/>
          <a:stretch>
            <a:fillRect/>
          </a:stretch>
        </p:blipFill>
        <p:spPr>
          <a:xfrm>
            <a:off x="898474" y="1054750"/>
            <a:ext cx="7344001" cy="37607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78125" y="78125"/>
            <a:ext cx="895860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a:solidFill>
                  <a:srgbClr val="1155CC"/>
                </a:solidFill>
              </a:rPr>
              <a:t>ADMIN PANEL SCREENSHOTS</a:t>
            </a:r>
            <a:endParaRPr sz="2800" b="1" u="sng">
              <a:solidFill>
                <a:srgbClr val="1155CC"/>
              </a:solidFill>
            </a:endParaRPr>
          </a:p>
          <a:p>
            <a:pPr marL="0" lvl="0" indent="0" algn="ctr" rtl="0">
              <a:spcBef>
                <a:spcPts val="1000"/>
              </a:spcBef>
              <a:spcAft>
                <a:spcPts val="0"/>
              </a:spcAft>
              <a:buNone/>
            </a:pPr>
            <a:endParaRPr sz="3200" b="1">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4" name="Picture 3" descr="Graphical user interface, application, website&#10;&#10;Description automatically generated">
            <a:extLst>
              <a:ext uri="{FF2B5EF4-FFF2-40B4-BE49-F238E27FC236}">
                <a16:creationId xmlns:a16="http://schemas.microsoft.com/office/drawing/2014/main" id="{0B1D4E80-4F50-4688-9C94-750366B15208}"/>
              </a:ext>
            </a:extLst>
          </p:cNvPr>
          <p:cNvPicPr>
            <a:picLocks noChangeAspect="1"/>
          </p:cNvPicPr>
          <p:nvPr/>
        </p:nvPicPr>
        <p:blipFill>
          <a:blip r:embed="rId3"/>
          <a:stretch>
            <a:fillRect/>
          </a:stretch>
        </p:blipFill>
        <p:spPr>
          <a:xfrm>
            <a:off x="898476" y="1054749"/>
            <a:ext cx="7344000" cy="3758937"/>
          </a:xfrm>
          <a:prstGeom prst="rect">
            <a:avLst/>
          </a:prstGeom>
        </p:spPr>
      </p:pic>
    </p:spTree>
    <p:extLst>
      <p:ext uri="{BB962C8B-B14F-4D97-AF65-F5344CB8AC3E}">
        <p14:creationId xmlns:p14="http://schemas.microsoft.com/office/powerpoint/2010/main" val="677739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78125" y="78125"/>
            <a:ext cx="895860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a:solidFill>
                  <a:srgbClr val="1155CC"/>
                </a:solidFill>
              </a:rPr>
              <a:t>ADMIN PANEL SCREENSHOTS</a:t>
            </a:r>
            <a:endParaRPr sz="2800" b="1" u="sng">
              <a:solidFill>
                <a:srgbClr val="1155CC"/>
              </a:solidFill>
            </a:endParaRPr>
          </a:p>
          <a:p>
            <a:pPr marL="0" lvl="0" indent="0" algn="ctr" rtl="0">
              <a:spcBef>
                <a:spcPts val="1000"/>
              </a:spcBef>
              <a:spcAft>
                <a:spcPts val="0"/>
              </a:spcAft>
              <a:buNone/>
            </a:pPr>
            <a:endParaRPr sz="3200" b="1">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screenshot of a computer&#10;&#10;Description automatically generated with medium confidence">
            <a:extLst>
              <a:ext uri="{FF2B5EF4-FFF2-40B4-BE49-F238E27FC236}">
                <a16:creationId xmlns:a16="http://schemas.microsoft.com/office/drawing/2014/main" id="{0220EFAD-786A-4535-9DEC-1E6EAFAF298F}"/>
              </a:ext>
            </a:extLst>
          </p:cNvPr>
          <p:cNvPicPr>
            <a:picLocks noChangeAspect="1"/>
          </p:cNvPicPr>
          <p:nvPr/>
        </p:nvPicPr>
        <p:blipFill>
          <a:blip r:embed="rId3"/>
          <a:stretch>
            <a:fillRect/>
          </a:stretch>
        </p:blipFill>
        <p:spPr>
          <a:xfrm>
            <a:off x="898474" y="1054749"/>
            <a:ext cx="7344001" cy="3698226"/>
          </a:xfrm>
          <a:prstGeom prst="rect">
            <a:avLst/>
          </a:prstGeom>
        </p:spPr>
      </p:pic>
    </p:spTree>
    <p:extLst>
      <p:ext uri="{BB962C8B-B14F-4D97-AF65-F5344CB8AC3E}">
        <p14:creationId xmlns:p14="http://schemas.microsoft.com/office/powerpoint/2010/main" val="1588801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400049" y="78125"/>
            <a:ext cx="897255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picture containing text, screenshot, indoor, monitor&#10;&#10;Description automatically generated">
            <a:extLst>
              <a:ext uri="{FF2B5EF4-FFF2-40B4-BE49-F238E27FC236}">
                <a16:creationId xmlns:a16="http://schemas.microsoft.com/office/drawing/2014/main" id="{CCA0C506-8937-4507-80A6-98C532731FFB}"/>
              </a:ext>
            </a:extLst>
          </p:cNvPr>
          <p:cNvPicPr>
            <a:picLocks noChangeAspect="1"/>
          </p:cNvPicPr>
          <p:nvPr/>
        </p:nvPicPr>
        <p:blipFill>
          <a:blip r:embed="rId3"/>
          <a:stretch>
            <a:fillRect/>
          </a:stretch>
        </p:blipFill>
        <p:spPr>
          <a:xfrm>
            <a:off x="898474" y="1261745"/>
            <a:ext cx="7344001" cy="3376930"/>
          </a:xfrm>
          <a:prstGeom prst="rect">
            <a:avLst/>
          </a:prstGeom>
        </p:spPr>
      </p:pic>
    </p:spTree>
    <p:extLst>
      <p:ext uri="{BB962C8B-B14F-4D97-AF65-F5344CB8AC3E}">
        <p14:creationId xmlns:p14="http://schemas.microsoft.com/office/powerpoint/2010/main" val="3322526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419100" y="78125"/>
            <a:ext cx="9455825"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text, application&#10;&#10;Description automatically generated">
            <a:extLst>
              <a:ext uri="{FF2B5EF4-FFF2-40B4-BE49-F238E27FC236}">
                <a16:creationId xmlns:a16="http://schemas.microsoft.com/office/drawing/2014/main" id="{3AFC206B-910B-4883-99A2-AA245C7108F1}"/>
              </a:ext>
            </a:extLst>
          </p:cNvPr>
          <p:cNvPicPr>
            <a:picLocks noChangeAspect="1"/>
          </p:cNvPicPr>
          <p:nvPr/>
        </p:nvPicPr>
        <p:blipFill>
          <a:blip r:embed="rId3"/>
          <a:stretch>
            <a:fillRect/>
          </a:stretch>
        </p:blipFill>
        <p:spPr>
          <a:xfrm>
            <a:off x="898475" y="1054750"/>
            <a:ext cx="7344000" cy="3650599"/>
          </a:xfrm>
          <a:prstGeom prst="rect">
            <a:avLst/>
          </a:prstGeom>
        </p:spPr>
      </p:pic>
    </p:spTree>
    <p:extLst>
      <p:ext uri="{BB962C8B-B14F-4D97-AF65-F5344CB8AC3E}">
        <p14:creationId xmlns:p14="http://schemas.microsoft.com/office/powerpoint/2010/main" val="2817595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400050" y="78125"/>
            <a:ext cx="9436775"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screenshot of a computer&#10;&#10;Description automatically generated with medium confidence">
            <a:extLst>
              <a:ext uri="{FF2B5EF4-FFF2-40B4-BE49-F238E27FC236}">
                <a16:creationId xmlns:a16="http://schemas.microsoft.com/office/drawing/2014/main" id="{754A2858-75DF-46DB-8ED3-7AECFADA6EA3}"/>
              </a:ext>
            </a:extLst>
          </p:cNvPr>
          <p:cNvPicPr>
            <a:picLocks noChangeAspect="1"/>
          </p:cNvPicPr>
          <p:nvPr/>
        </p:nvPicPr>
        <p:blipFill>
          <a:blip r:embed="rId3"/>
          <a:stretch>
            <a:fillRect/>
          </a:stretch>
        </p:blipFill>
        <p:spPr>
          <a:xfrm>
            <a:off x="898475" y="1074922"/>
            <a:ext cx="7344000" cy="3641075"/>
          </a:xfrm>
          <a:prstGeom prst="rect">
            <a:avLst/>
          </a:prstGeom>
        </p:spPr>
      </p:pic>
    </p:spTree>
    <p:extLst>
      <p:ext uri="{BB962C8B-B14F-4D97-AF65-F5344CB8AC3E}">
        <p14:creationId xmlns:p14="http://schemas.microsoft.com/office/powerpoint/2010/main" val="2617819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428625" y="78125"/>
            <a:ext cx="946535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text, application&#10;&#10;Description automatically generated">
            <a:extLst>
              <a:ext uri="{FF2B5EF4-FFF2-40B4-BE49-F238E27FC236}">
                <a16:creationId xmlns:a16="http://schemas.microsoft.com/office/drawing/2014/main" id="{9A4EB542-DD72-47E9-BCD1-06F7E9F9F727}"/>
              </a:ext>
            </a:extLst>
          </p:cNvPr>
          <p:cNvPicPr>
            <a:picLocks noChangeAspect="1"/>
          </p:cNvPicPr>
          <p:nvPr/>
        </p:nvPicPr>
        <p:blipFill>
          <a:blip r:embed="rId3"/>
          <a:stretch>
            <a:fillRect/>
          </a:stretch>
        </p:blipFill>
        <p:spPr>
          <a:xfrm>
            <a:off x="898474" y="1054749"/>
            <a:ext cx="7344001" cy="3650601"/>
          </a:xfrm>
          <a:prstGeom prst="rect">
            <a:avLst/>
          </a:prstGeom>
        </p:spPr>
      </p:pic>
    </p:spTree>
    <p:extLst>
      <p:ext uri="{BB962C8B-B14F-4D97-AF65-F5344CB8AC3E}">
        <p14:creationId xmlns:p14="http://schemas.microsoft.com/office/powerpoint/2010/main" val="44759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361950" y="78125"/>
            <a:ext cx="9398675"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application, Teams&#10;&#10;Description automatically generated">
            <a:extLst>
              <a:ext uri="{FF2B5EF4-FFF2-40B4-BE49-F238E27FC236}">
                <a16:creationId xmlns:a16="http://schemas.microsoft.com/office/drawing/2014/main" id="{473C71FF-7343-4CB3-A71F-3C10D3390A21}"/>
              </a:ext>
            </a:extLst>
          </p:cNvPr>
          <p:cNvPicPr>
            <a:picLocks noChangeAspect="1"/>
          </p:cNvPicPr>
          <p:nvPr/>
        </p:nvPicPr>
        <p:blipFill>
          <a:blip r:embed="rId3"/>
          <a:stretch>
            <a:fillRect/>
          </a:stretch>
        </p:blipFill>
        <p:spPr>
          <a:xfrm>
            <a:off x="898475" y="1054749"/>
            <a:ext cx="7344000" cy="3650601"/>
          </a:xfrm>
          <a:prstGeom prst="rect">
            <a:avLst/>
          </a:prstGeom>
        </p:spPr>
      </p:pic>
    </p:spTree>
    <p:extLst>
      <p:ext uri="{BB962C8B-B14F-4D97-AF65-F5344CB8AC3E}">
        <p14:creationId xmlns:p14="http://schemas.microsoft.com/office/powerpoint/2010/main" val="3526028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457200" y="78125"/>
            <a:ext cx="9493925"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screenshot of a computer&#10;&#10;Description automatically generated">
            <a:extLst>
              <a:ext uri="{FF2B5EF4-FFF2-40B4-BE49-F238E27FC236}">
                <a16:creationId xmlns:a16="http://schemas.microsoft.com/office/drawing/2014/main" id="{55028C84-ACD1-4031-9932-6432335505D7}"/>
              </a:ext>
            </a:extLst>
          </p:cNvPr>
          <p:cNvPicPr>
            <a:picLocks noChangeAspect="1"/>
          </p:cNvPicPr>
          <p:nvPr/>
        </p:nvPicPr>
        <p:blipFill>
          <a:blip r:embed="rId3"/>
          <a:stretch>
            <a:fillRect/>
          </a:stretch>
        </p:blipFill>
        <p:spPr>
          <a:xfrm>
            <a:off x="898474" y="1054749"/>
            <a:ext cx="7344001" cy="3650601"/>
          </a:xfrm>
          <a:prstGeom prst="rect">
            <a:avLst/>
          </a:prstGeom>
        </p:spPr>
      </p:pic>
    </p:spTree>
    <p:extLst>
      <p:ext uri="{BB962C8B-B14F-4D97-AF65-F5344CB8AC3E}">
        <p14:creationId xmlns:p14="http://schemas.microsoft.com/office/powerpoint/2010/main" val="4067900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1155CC"/>
                </a:solidFill>
              </a:rPr>
              <a:t>ABOUT</a:t>
            </a:r>
            <a:endParaRPr sz="2400">
              <a:solidFill>
                <a:srgbClr val="1155CC"/>
              </a:solidFill>
            </a:endParaRPr>
          </a:p>
        </p:txBody>
      </p:sp>
      <p:sp>
        <p:nvSpPr>
          <p:cNvPr id="79" name="Google Shape;79;p14"/>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latin typeface="Lato"/>
                <a:ea typeface="Lato"/>
                <a:cs typeface="Lato"/>
                <a:sym typeface="Lato"/>
              </a:rPr>
              <a:t>The goal of this application is to create tool for managing the work flow of a veterinarian. This application is assigned to keep track of patients, appointments, procedures and medication.</a:t>
            </a:r>
            <a:endParaRPr sz="1700">
              <a:latin typeface="Lato"/>
              <a:ea typeface="Lato"/>
              <a:cs typeface="Lato"/>
              <a:sym typeface="Lato"/>
            </a:endParaRPr>
          </a:p>
          <a:p>
            <a:pPr marL="0" lvl="0" indent="0" algn="l" rtl="0">
              <a:lnSpc>
                <a:spcPct val="115000"/>
              </a:lnSpc>
              <a:spcBef>
                <a:spcPts val="1600"/>
              </a:spcBef>
              <a:spcAft>
                <a:spcPts val="0"/>
              </a:spcAft>
              <a:buNone/>
            </a:pPr>
            <a:r>
              <a:rPr lang="en" sz="1700">
                <a:latin typeface="Lato"/>
                <a:ea typeface="Lato"/>
                <a:cs typeface="Lato"/>
                <a:sym typeface="Lato"/>
              </a:rPr>
              <a:t>We are using a chatbot to stimulate human conversation. Chatbot is basically a user interface (UI),but instead of going through a complicated UI, a system integrated with a chatbot is preferred.</a:t>
            </a:r>
            <a:endParaRPr sz="1700">
              <a:latin typeface="Lato"/>
              <a:ea typeface="Lato"/>
              <a:cs typeface="Lato"/>
              <a:sym typeface="Lato"/>
            </a:endParaRPr>
          </a:p>
          <a:p>
            <a:pPr marL="0" lvl="0" indent="0" algn="l" rtl="0">
              <a:lnSpc>
                <a:spcPct val="115000"/>
              </a:lnSpc>
              <a:spcBef>
                <a:spcPts val="1600"/>
              </a:spcBef>
              <a:spcAft>
                <a:spcPts val="0"/>
              </a:spcAft>
              <a:buClr>
                <a:schemeClr val="dk2"/>
              </a:buClr>
              <a:buSzPts val="1100"/>
              <a:buFont typeface="Arial"/>
              <a:buNone/>
            </a:pPr>
            <a:endParaRPr sz="1700">
              <a:latin typeface="Lato"/>
              <a:ea typeface="Lato"/>
              <a:cs typeface="Lato"/>
              <a:sym typeface="Lato"/>
            </a:endParaRPr>
          </a:p>
          <a:p>
            <a:pPr marL="0" lvl="0" indent="0" algn="l" rtl="0">
              <a:lnSpc>
                <a:spcPct val="115000"/>
              </a:lnSpc>
              <a:spcBef>
                <a:spcPts val="1600"/>
              </a:spcBef>
              <a:spcAft>
                <a:spcPts val="1600"/>
              </a:spcAft>
              <a:buNone/>
            </a:pPr>
            <a:endParaRPr sz="17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466725" y="78125"/>
            <a:ext cx="950345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screenshot of a computer&#10;&#10;Description automatically generated">
            <a:extLst>
              <a:ext uri="{FF2B5EF4-FFF2-40B4-BE49-F238E27FC236}">
                <a16:creationId xmlns:a16="http://schemas.microsoft.com/office/drawing/2014/main" id="{77DE92B6-D738-40FB-AC92-C3003733AE9F}"/>
              </a:ext>
            </a:extLst>
          </p:cNvPr>
          <p:cNvPicPr>
            <a:picLocks noChangeAspect="1"/>
          </p:cNvPicPr>
          <p:nvPr/>
        </p:nvPicPr>
        <p:blipFill>
          <a:blip r:embed="rId3"/>
          <a:stretch>
            <a:fillRect/>
          </a:stretch>
        </p:blipFill>
        <p:spPr>
          <a:xfrm>
            <a:off x="533400" y="1054749"/>
            <a:ext cx="8096250" cy="3650601"/>
          </a:xfrm>
          <a:prstGeom prst="rect">
            <a:avLst/>
          </a:prstGeom>
        </p:spPr>
      </p:pic>
    </p:spTree>
    <p:extLst>
      <p:ext uri="{BB962C8B-B14F-4D97-AF65-F5344CB8AC3E}">
        <p14:creationId xmlns:p14="http://schemas.microsoft.com/office/powerpoint/2010/main" val="3140752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38175" y="78125"/>
            <a:ext cx="967490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text, application, email&#10;&#10;Description automatically generated">
            <a:extLst>
              <a:ext uri="{FF2B5EF4-FFF2-40B4-BE49-F238E27FC236}">
                <a16:creationId xmlns:a16="http://schemas.microsoft.com/office/drawing/2014/main" id="{465DBF5C-F5A6-4C38-8285-F0C9A86CD97E}"/>
              </a:ext>
            </a:extLst>
          </p:cNvPr>
          <p:cNvPicPr>
            <a:picLocks noChangeAspect="1"/>
          </p:cNvPicPr>
          <p:nvPr/>
        </p:nvPicPr>
        <p:blipFill>
          <a:blip r:embed="rId3"/>
          <a:stretch>
            <a:fillRect/>
          </a:stretch>
        </p:blipFill>
        <p:spPr>
          <a:xfrm>
            <a:off x="657225" y="1054749"/>
            <a:ext cx="7934326" cy="3650601"/>
          </a:xfrm>
          <a:prstGeom prst="rect">
            <a:avLst/>
          </a:prstGeom>
        </p:spPr>
      </p:pic>
    </p:spTree>
    <p:extLst>
      <p:ext uri="{BB962C8B-B14F-4D97-AF65-F5344CB8AC3E}">
        <p14:creationId xmlns:p14="http://schemas.microsoft.com/office/powerpoint/2010/main" val="216477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00075" y="78125"/>
            <a:ext cx="963680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screenshot of a computer&#10;&#10;Description automatically generated">
            <a:extLst>
              <a:ext uri="{FF2B5EF4-FFF2-40B4-BE49-F238E27FC236}">
                <a16:creationId xmlns:a16="http://schemas.microsoft.com/office/drawing/2014/main" id="{1B8EC322-4DB7-4575-B423-70AE2A64F911}"/>
              </a:ext>
            </a:extLst>
          </p:cNvPr>
          <p:cNvPicPr>
            <a:picLocks noChangeAspect="1"/>
          </p:cNvPicPr>
          <p:nvPr/>
        </p:nvPicPr>
        <p:blipFill>
          <a:blip r:embed="rId3"/>
          <a:stretch>
            <a:fillRect/>
          </a:stretch>
        </p:blipFill>
        <p:spPr>
          <a:xfrm>
            <a:off x="898474" y="1054750"/>
            <a:ext cx="7454951" cy="3574400"/>
          </a:xfrm>
          <a:prstGeom prst="rect">
            <a:avLst/>
          </a:prstGeom>
        </p:spPr>
      </p:pic>
    </p:spTree>
    <p:extLst>
      <p:ext uri="{BB962C8B-B14F-4D97-AF65-F5344CB8AC3E}">
        <p14:creationId xmlns:p14="http://schemas.microsoft.com/office/powerpoint/2010/main" val="4272937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457200" y="78125"/>
            <a:ext cx="9493925"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text, application&#10;&#10;Description automatically generated">
            <a:extLst>
              <a:ext uri="{FF2B5EF4-FFF2-40B4-BE49-F238E27FC236}">
                <a16:creationId xmlns:a16="http://schemas.microsoft.com/office/drawing/2014/main" id="{B6E4C9C4-E920-41A0-9FB7-2090BAC4D990}"/>
              </a:ext>
            </a:extLst>
          </p:cNvPr>
          <p:cNvPicPr>
            <a:picLocks noChangeAspect="1"/>
          </p:cNvPicPr>
          <p:nvPr/>
        </p:nvPicPr>
        <p:blipFill>
          <a:blip r:embed="rId3"/>
          <a:stretch>
            <a:fillRect/>
          </a:stretch>
        </p:blipFill>
        <p:spPr>
          <a:xfrm>
            <a:off x="695325" y="1054750"/>
            <a:ext cx="7762876" cy="3641076"/>
          </a:xfrm>
          <a:prstGeom prst="rect">
            <a:avLst/>
          </a:prstGeom>
        </p:spPr>
      </p:pic>
    </p:spTree>
    <p:extLst>
      <p:ext uri="{BB962C8B-B14F-4D97-AF65-F5344CB8AC3E}">
        <p14:creationId xmlns:p14="http://schemas.microsoft.com/office/powerpoint/2010/main" val="1389332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504825" y="78125"/>
            <a:ext cx="954155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screenshot of a computer&#10;&#10;Description automatically generated with medium confidence">
            <a:extLst>
              <a:ext uri="{FF2B5EF4-FFF2-40B4-BE49-F238E27FC236}">
                <a16:creationId xmlns:a16="http://schemas.microsoft.com/office/drawing/2014/main" id="{AD9A4A6D-B8D4-40A5-9FF8-3D605FA51624}"/>
              </a:ext>
            </a:extLst>
          </p:cNvPr>
          <p:cNvPicPr>
            <a:picLocks noChangeAspect="1"/>
          </p:cNvPicPr>
          <p:nvPr/>
        </p:nvPicPr>
        <p:blipFill>
          <a:blip r:embed="rId3"/>
          <a:stretch>
            <a:fillRect/>
          </a:stretch>
        </p:blipFill>
        <p:spPr>
          <a:xfrm>
            <a:off x="676274" y="1054750"/>
            <a:ext cx="7772401" cy="3641076"/>
          </a:xfrm>
          <a:prstGeom prst="rect">
            <a:avLst/>
          </a:prstGeom>
        </p:spPr>
      </p:pic>
    </p:spTree>
    <p:extLst>
      <p:ext uri="{BB962C8B-B14F-4D97-AF65-F5344CB8AC3E}">
        <p14:creationId xmlns:p14="http://schemas.microsoft.com/office/powerpoint/2010/main" val="3316758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428625" y="78125"/>
            <a:ext cx="9465350"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b="1" u="sng" dirty="0">
                <a:solidFill>
                  <a:srgbClr val="1155CC"/>
                </a:solidFill>
              </a:rPr>
              <a:t>ADMIN PANEL SCREENSHOTS</a:t>
            </a:r>
            <a:endParaRPr sz="2800" b="1" u="sng" dirty="0">
              <a:solidFill>
                <a:srgbClr val="1155CC"/>
              </a:solidFill>
            </a:endParaRPr>
          </a:p>
          <a:p>
            <a:pPr marL="0" lvl="0" indent="0" algn="ctr" rtl="0">
              <a:spcBef>
                <a:spcPts val="1000"/>
              </a:spcBef>
              <a:spcAft>
                <a:spcPts val="0"/>
              </a:spcAft>
              <a:buNone/>
            </a:pP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screenshot of a computer&#10;&#10;Description automatically generated with medium confidence">
            <a:extLst>
              <a:ext uri="{FF2B5EF4-FFF2-40B4-BE49-F238E27FC236}">
                <a16:creationId xmlns:a16="http://schemas.microsoft.com/office/drawing/2014/main" id="{839764B2-EF24-460E-9E13-7E4DFE650F8C}"/>
              </a:ext>
            </a:extLst>
          </p:cNvPr>
          <p:cNvPicPr>
            <a:picLocks noChangeAspect="1"/>
          </p:cNvPicPr>
          <p:nvPr/>
        </p:nvPicPr>
        <p:blipFill>
          <a:blip r:embed="rId3"/>
          <a:stretch>
            <a:fillRect/>
          </a:stretch>
        </p:blipFill>
        <p:spPr>
          <a:xfrm>
            <a:off x="733425" y="1054750"/>
            <a:ext cx="7667626" cy="3641076"/>
          </a:xfrm>
          <a:prstGeom prst="rect">
            <a:avLst/>
          </a:prstGeom>
        </p:spPr>
      </p:pic>
    </p:spTree>
    <p:extLst>
      <p:ext uri="{BB962C8B-B14F-4D97-AF65-F5344CB8AC3E}">
        <p14:creationId xmlns:p14="http://schemas.microsoft.com/office/powerpoint/2010/main" val="3799635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05118" y="0"/>
            <a:ext cx="8698032"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u="sng" dirty="0">
                <a:solidFill>
                  <a:srgbClr val="1155CC"/>
                </a:solidFill>
              </a:rPr>
              <a:t>SCREEN LAYOUT</a:t>
            </a: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application&#10;&#10;Description automatically generated">
            <a:extLst>
              <a:ext uri="{FF2B5EF4-FFF2-40B4-BE49-F238E27FC236}">
                <a16:creationId xmlns:a16="http://schemas.microsoft.com/office/drawing/2014/main" id="{6F8C98AC-6882-43C4-9D1D-5EE10BB0F302}"/>
              </a:ext>
            </a:extLst>
          </p:cNvPr>
          <p:cNvPicPr>
            <a:picLocks noChangeAspect="1"/>
          </p:cNvPicPr>
          <p:nvPr/>
        </p:nvPicPr>
        <p:blipFill>
          <a:blip r:embed="rId3"/>
          <a:stretch>
            <a:fillRect/>
          </a:stretch>
        </p:blipFill>
        <p:spPr>
          <a:xfrm>
            <a:off x="898474" y="1054749"/>
            <a:ext cx="7398361" cy="3409675"/>
          </a:xfrm>
          <a:prstGeom prst="rect">
            <a:avLst/>
          </a:prstGeom>
        </p:spPr>
      </p:pic>
    </p:spTree>
    <p:extLst>
      <p:ext uri="{BB962C8B-B14F-4D97-AF65-F5344CB8AC3E}">
        <p14:creationId xmlns:p14="http://schemas.microsoft.com/office/powerpoint/2010/main" val="1658408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05118" y="0"/>
            <a:ext cx="8698032"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u="sng" dirty="0">
                <a:solidFill>
                  <a:srgbClr val="1155CC"/>
                </a:solidFill>
              </a:rPr>
              <a:t>SCREEN LAYOUT</a:t>
            </a: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screenshot of a computer&#10;&#10;Description automatically generated with medium confidence">
            <a:extLst>
              <a:ext uri="{FF2B5EF4-FFF2-40B4-BE49-F238E27FC236}">
                <a16:creationId xmlns:a16="http://schemas.microsoft.com/office/drawing/2014/main" id="{145F96D9-93DA-423A-A3FD-F249D2E5D482}"/>
              </a:ext>
            </a:extLst>
          </p:cNvPr>
          <p:cNvPicPr>
            <a:picLocks noChangeAspect="1"/>
          </p:cNvPicPr>
          <p:nvPr/>
        </p:nvPicPr>
        <p:blipFill>
          <a:blip r:embed="rId3"/>
          <a:stretch>
            <a:fillRect/>
          </a:stretch>
        </p:blipFill>
        <p:spPr>
          <a:xfrm>
            <a:off x="605118" y="1054750"/>
            <a:ext cx="7637357" cy="3564316"/>
          </a:xfrm>
          <a:prstGeom prst="rect">
            <a:avLst/>
          </a:prstGeom>
        </p:spPr>
      </p:pic>
    </p:spTree>
    <p:extLst>
      <p:ext uri="{BB962C8B-B14F-4D97-AF65-F5344CB8AC3E}">
        <p14:creationId xmlns:p14="http://schemas.microsoft.com/office/powerpoint/2010/main" val="1841017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05118" y="0"/>
            <a:ext cx="8698032"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u="sng" dirty="0">
                <a:solidFill>
                  <a:srgbClr val="1155CC"/>
                </a:solidFill>
              </a:rPr>
              <a:t>SCREEN LAYOUT</a:t>
            </a: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A screenshot of a computer&#10;&#10;Description automatically generated">
            <a:extLst>
              <a:ext uri="{FF2B5EF4-FFF2-40B4-BE49-F238E27FC236}">
                <a16:creationId xmlns:a16="http://schemas.microsoft.com/office/drawing/2014/main" id="{9D15B227-100B-427A-8D8F-B127F399D90B}"/>
              </a:ext>
            </a:extLst>
          </p:cNvPr>
          <p:cNvPicPr>
            <a:picLocks noChangeAspect="1"/>
          </p:cNvPicPr>
          <p:nvPr/>
        </p:nvPicPr>
        <p:blipFill>
          <a:blip r:embed="rId3"/>
          <a:stretch>
            <a:fillRect/>
          </a:stretch>
        </p:blipFill>
        <p:spPr>
          <a:xfrm>
            <a:off x="898474" y="1054750"/>
            <a:ext cx="7344001" cy="3497080"/>
          </a:xfrm>
          <a:prstGeom prst="rect">
            <a:avLst/>
          </a:prstGeom>
        </p:spPr>
      </p:pic>
    </p:spTree>
    <p:extLst>
      <p:ext uri="{BB962C8B-B14F-4D97-AF65-F5344CB8AC3E}">
        <p14:creationId xmlns:p14="http://schemas.microsoft.com/office/powerpoint/2010/main" val="813368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05118" y="0"/>
            <a:ext cx="8698032"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u="sng" dirty="0">
                <a:solidFill>
                  <a:srgbClr val="1155CC"/>
                </a:solidFill>
              </a:rPr>
              <a:t>SCREEN LAYOUT</a:t>
            </a: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4" name="Picture 3" descr="Text&#10;&#10;Description automatically generated">
            <a:extLst>
              <a:ext uri="{FF2B5EF4-FFF2-40B4-BE49-F238E27FC236}">
                <a16:creationId xmlns:a16="http://schemas.microsoft.com/office/drawing/2014/main" id="{B9DC464C-15BD-43A5-846E-09F0A3129381}"/>
              </a:ext>
            </a:extLst>
          </p:cNvPr>
          <p:cNvPicPr>
            <a:picLocks noChangeAspect="1"/>
          </p:cNvPicPr>
          <p:nvPr/>
        </p:nvPicPr>
        <p:blipFill>
          <a:blip r:embed="rId3"/>
          <a:stretch>
            <a:fillRect/>
          </a:stretch>
        </p:blipFill>
        <p:spPr>
          <a:xfrm>
            <a:off x="605118" y="1054749"/>
            <a:ext cx="7867763" cy="3668253"/>
          </a:xfrm>
          <a:prstGeom prst="rect">
            <a:avLst/>
          </a:prstGeom>
        </p:spPr>
      </p:pic>
    </p:spTree>
    <p:extLst>
      <p:ext uri="{BB962C8B-B14F-4D97-AF65-F5344CB8AC3E}">
        <p14:creationId xmlns:p14="http://schemas.microsoft.com/office/powerpoint/2010/main" val="1982173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5" name="Google Shape;85;p1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6" name="Google Shape;86;p15"/>
          <p:cNvSpPr txBox="1"/>
          <p:nvPr/>
        </p:nvSpPr>
        <p:spPr>
          <a:xfrm>
            <a:off x="2777400" y="674372"/>
            <a:ext cx="34329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Raleway"/>
                <a:ea typeface="Raleway"/>
                <a:cs typeface="Raleway"/>
                <a:sym typeface="Raleway"/>
              </a:rPr>
              <a:t>INDEX</a:t>
            </a:r>
            <a:endParaRPr sz="3000" b="1">
              <a:solidFill>
                <a:schemeClr val="lt2"/>
              </a:solidFill>
              <a:latin typeface="Raleway"/>
              <a:ea typeface="Raleway"/>
              <a:cs typeface="Raleway"/>
              <a:sym typeface="Raleway"/>
            </a:endParaRPr>
          </a:p>
        </p:txBody>
      </p:sp>
      <p:sp>
        <p:nvSpPr>
          <p:cNvPr id="87" name="Google Shape;87;p15"/>
          <p:cNvSpPr txBox="1">
            <a:spLocks noGrp="1"/>
          </p:cNvSpPr>
          <p:nvPr>
            <p:ph type="body" idx="4294967295"/>
          </p:nvPr>
        </p:nvSpPr>
        <p:spPr>
          <a:xfrm>
            <a:off x="2777400" y="1039073"/>
            <a:ext cx="4442400" cy="43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Raleway"/>
              <a:ea typeface="Raleway"/>
              <a:cs typeface="Raleway"/>
              <a:sym typeface="Raleway"/>
            </a:endParaRPr>
          </a:p>
          <a:p>
            <a:pPr marL="457200" lvl="0" indent="-317500" algn="l" rtl="0">
              <a:spcBef>
                <a:spcPts val="1600"/>
              </a:spcBef>
              <a:spcAft>
                <a:spcPts val="0"/>
              </a:spcAft>
              <a:buClr>
                <a:srgbClr val="1155CC"/>
              </a:buClr>
              <a:buSzPts val="1400"/>
              <a:buFont typeface="Raleway"/>
              <a:buChar char="➔"/>
            </a:pPr>
            <a:r>
              <a:rPr lang="en" sz="1400" b="1">
                <a:solidFill>
                  <a:srgbClr val="1155CC"/>
                </a:solidFill>
                <a:latin typeface="Raleway"/>
                <a:ea typeface="Raleway"/>
                <a:cs typeface="Raleway"/>
                <a:sym typeface="Raleway"/>
              </a:rPr>
              <a:t>Company Profile</a:t>
            </a:r>
            <a:endParaRPr sz="1200">
              <a:solidFill>
                <a:srgbClr val="1155CC"/>
              </a:solidFill>
              <a:latin typeface="Raleway"/>
              <a:ea typeface="Raleway"/>
              <a:cs typeface="Raleway"/>
              <a:sym typeface="Raleway"/>
            </a:endParaRPr>
          </a:p>
          <a:p>
            <a:pPr marL="457200" lvl="0" indent="-317500" algn="l" rtl="0">
              <a:spcBef>
                <a:spcPts val="1000"/>
              </a:spcBef>
              <a:spcAft>
                <a:spcPts val="0"/>
              </a:spcAft>
              <a:buClr>
                <a:srgbClr val="1155CC"/>
              </a:buClr>
              <a:buSzPts val="1400"/>
              <a:buFont typeface="Raleway"/>
              <a:buChar char="➔"/>
            </a:pPr>
            <a:r>
              <a:rPr lang="en" sz="1400" b="1">
                <a:solidFill>
                  <a:srgbClr val="1155CC"/>
                </a:solidFill>
                <a:latin typeface="Raleway"/>
                <a:ea typeface="Raleway"/>
                <a:cs typeface="Raleway"/>
                <a:sym typeface="Raleway"/>
              </a:rPr>
              <a:t>Project Profile</a:t>
            </a:r>
            <a:endParaRPr sz="1200">
              <a:solidFill>
                <a:srgbClr val="1155CC"/>
              </a:solidFill>
              <a:latin typeface="Raleway"/>
              <a:ea typeface="Raleway"/>
              <a:cs typeface="Raleway"/>
              <a:sym typeface="Raleway"/>
            </a:endParaRPr>
          </a:p>
          <a:p>
            <a:pPr marL="457200" lvl="0" indent="-317500" algn="l" rtl="0">
              <a:spcBef>
                <a:spcPts val="1000"/>
              </a:spcBef>
              <a:spcAft>
                <a:spcPts val="0"/>
              </a:spcAft>
              <a:buClr>
                <a:srgbClr val="1155CC"/>
              </a:buClr>
              <a:buSzPts val="1400"/>
              <a:buFont typeface="Raleway"/>
              <a:buChar char="➔"/>
            </a:pPr>
            <a:r>
              <a:rPr lang="en" sz="1400" b="1">
                <a:solidFill>
                  <a:srgbClr val="1155CC"/>
                </a:solidFill>
                <a:highlight>
                  <a:schemeClr val="lt1"/>
                </a:highlight>
                <a:latin typeface="Raleway"/>
                <a:ea typeface="Raleway"/>
                <a:cs typeface="Raleway"/>
                <a:sym typeface="Raleway"/>
              </a:rPr>
              <a:t>System Requirement</a:t>
            </a:r>
            <a:endParaRPr sz="1400" b="1">
              <a:solidFill>
                <a:srgbClr val="1155CC"/>
              </a:solidFill>
              <a:highlight>
                <a:schemeClr val="lt1"/>
              </a:highlight>
              <a:latin typeface="Raleway"/>
              <a:ea typeface="Raleway"/>
              <a:cs typeface="Raleway"/>
              <a:sym typeface="Raleway"/>
            </a:endParaRPr>
          </a:p>
          <a:p>
            <a:pPr marL="457200" lvl="0" indent="-317500" algn="l" rtl="0">
              <a:spcBef>
                <a:spcPts val="1000"/>
              </a:spcBef>
              <a:spcAft>
                <a:spcPts val="0"/>
              </a:spcAft>
              <a:buClr>
                <a:srgbClr val="1155CC"/>
              </a:buClr>
              <a:buSzPts val="1400"/>
              <a:buFont typeface="Raleway"/>
              <a:buChar char="➔"/>
            </a:pPr>
            <a:r>
              <a:rPr lang="en" sz="1400" b="1">
                <a:solidFill>
                  <a:srgbClr val="1155CC"/>
                </a:solidFill>
                <a:latin typeface="Raleway"/>
                <a:ea typeface="Raleway"/>
                <a:cs typeface="Raleway"/>
                <a:sym typeface="Raleway"/>
              </a:rPr>
              <a:t>Existing System</a:t>
            </a:r>
            <a:endParaRPr sz="1400" b="1">
              <a:solidFill>
                <a:srgbClr val="1155CC"/>
              </a:solidFill>
              <a:latin typeface="Raleway"/>
              <a:ea typeface="Raleway"/>
              <a:cs typeface="Raleway"/>
              <a:sym typeface="Raleway"/>
            </a:endParaRPr>
          </a:p>
          <a:p>
            <a:pPr marL="457200" lvl="0" indent="-317500" algn="l" rtl="0">
              <a:spcBef>
                <a:spcPts val="1000"/>
              </a:spcBef>
              <a:spcAft>
                <a:spcPts val="0"/>
              </a:spcAft>
              <a:buClr>
                <a:srgbClr val="1155CC"/>
              </a:buClr>
              <a:buSzPts val="1400"/>
              <a:buFont typeface="Raleway"/>
              <a:buChar char="➔"/>
            </a:pPr>
            <a:r>
              <a:rPr lang="en" sz="1400" b="1">
                <a:solidFill>
                  <a:srgbClr val="1155CC"/>
                </a:solidFill>
                <a:latin typeface="Raleway"/>
                <a:ea typeface="Raleway"/>
                <a:cs typeface="Raleway"/>
                <a:sym typeface="Raleway"/>
              </a:rPr>
              <a:t>Proposed System</a:t>
            </a:r>
            <a:endParaRPr sz="1400" b="1">
              <a:solidFill>
                <a:srgbClr val="1155CC"/>
              </a:solidFill>
              <a:latin typeface="Raleway"/>
              <a:ea typeface="Raleway"/>
              <a:cs typeface="Raleway"/>
              <a:sym typeface="Raleway"/>
            </a:endParaRPr>
          </a:p>
          <a:p>
            <a:pPr marL="457200" lvl="0" indent="-317500" algn="l" rtl="0">
              <a:spcBef>
                <a:spcPts val="1000"/>
              </a:spcBef>
              <a:spcAft>
                <a:spcPts val="0"/>
              </a:spcAft>
              <a:buClr>
                <a:srgbClr val="1155CC"/>
              </a:buClr>
              <a:buSzPts val="1400"/>
              <a:buFont typeface="Raleway"/>
              <a:buChar char="➔"/>
            </a:pPr>
            <a:r>
              <a:rPr lang="en" sz="1400" b="1">
                <a:solidFill>
                  <a:srgbClr val="1155CC"/>
                </a:solidFill>
                <a:latin typeface="Raleway"/>
                <a:ea typeface="Raleway"/>
                <a:cs typeface="Raleway"/>
                <a:sym typeface="Raleway"/>
              </a:rPr>
              <a:t>Admin panel Screenshots</a:t>
            </a:r>
            <a:endParaRPr sz="1400" b="1">
              <a:solidFill>
                <a:srgbClr val="1155CC"/>
              </a:solidFill>
              <a:latin typeface="Raleway"/>
              <a:ea typeface="Raleway"/>
              <a:cs typeface="Raleway"/>
              <a:sym typeface="Raleway"/>
            </a:endParaRPr>
          </a:p>
          <a:p>
            <a:pPr marL="457200" lvl="0" indent="-317500" algn="l" rtl="0">
              <a:spcBef>
                <a:spcPts val="1000"/>
              </a:spcBef>
              <a:spcAft>
                <a:spcPts val="0"/>
              </a:spcAft>
              <a:buClr>
                <a:srgbClr val="1155CC"/>
              </a:buClr>
              <a:buSzPts val="1400"/>
              <a:buFont typeface="Raleway"/>
              <a:buChar char="➔"/>
            </a:pPr>
            <a:r>
              <a:rPr lang="en" sz="1400" b="1">
                <a:solidFill>
                  <a:srgbClr val="1155CC"/>
                </a:solidFill>
                <a:latin typeface="Raleway"/>
                <a:ea typeface="Raleway"/>
                <a:cs typeface="Raleway"/>
                <a:sym typeface="Raleway"/>
              </a:rPr>
              <a:t>Reports</a:t>
            </a:r>
            <a:endParaRPr sz="1400" b="1">
              <a:solidFill>
                <a:srgbClr val="1155CC"/>
              </a:solidFill>
              <a:latin typeface="Raleway"/>
              <a:ea typeface="Raleway"/>
              <a:cs typeface="Raleway"/>
              <a:sym typeface="Raleway"/>
            </a:endParaRPr>
          </a:p>
          <a:p>
            <a:pPr marL="457200" lvl="0" indent="-317500" algn="l" rtl="0">
              <a:spcBef>
                <a:spcPts val="1000"/>
              </a:spcBef>
              <a:spcAft>
                <a:spcPts val="0"/>
              </a:spcAft>
              <a:buClr>
                <a:srgbClr val="1155CC"/>
              </a:buClr>
              <a:buSzPts val="1400"/>
              <a:buFont typeface="Raleway"/>
              <a:buChar char="➔"/>
            </a:pPr>
            <a:r>
              <a:rPr lang="en" sz="1400" b="1">
                <a:solidFill>
                  <a:srgbClr val="1155CC"/>
                </a:solidFill>
                <a:latin typeface="Raleway"/>
                <a:ea typeface="Raleway"/>
                <a:cs typeface="Raleway"/>
                <a:sym typeface="Raleway"/>
              </a:rPr>
              <a:t>Screen Layout</a:t>
            </a:r>
            <a:endParaRPr sz="1400" b="1">
              <a:solidFill>
                <a:srgbClr val="1155CC"/>
              </a:solidFill>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a:solidFill>
                  <a:srgbClr val="1155CC"/>
                </a:solidFill>
                <a:latin typeface="Raleway"/>
                <a:ea typeface="Raleway"/>
                <a:cs typeface="Raleway"/>
                <a:sym typeface="Raleway"/>
              </a:rPr>
              <a:t>Conclusion</a:t>
            </a:r>
            <a:r>
              <a:rPr lang="en" sz="1400" b="1">
                <a:solidFill>
                  <a:schemeClr val="dk1"/>
                </a:solidFill>
                <a:latin typeface="Raleway"/>
                <a:ea typeface="Raleway"/>
                <a:cs typeface="Raleway"/>
                <a:sym typeface="Raleway"/>
              </a:rPr>
              <a:t> </a:t>
            </a:r>
            <a:endParaRPr sz="1400" b="1">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05118" y="0"/>
            <a:ext cx="8698032"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u="sng" dirty="0">
                <a:solidFill>
                  <a:srgbClr val="1155CC"/>
                </a:solidFill>
              </a:rPr>
              <a:t>SCREEN LAYOUT</a:t>
            </a: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text, application&#10;&#10;Description automatically generated">
            <a:extLst>
              <a:ext uri="{FF2B5EF4-FFF2-40B4-BE49-F238E27FC236}">
                <a16:creationId xmlns:a16="http://schemas.microsoft.com/office/drawing/2014/main" id="{309D3314-8C8C-428A-9CA3-CC9AE739DB53}"/>
              </a:ext>
            </a:extLst>
          </p:cNvPr>
          <p:cNvPicPr>
            <a:picLocks noChangeAspect="1"/>
          </p:cNvPicPr>
          <p:nvPr/>
        </p:nvPicPr>
        <p:blipFill>
          <a:blip r:embed="rId3"/>
          <a:stretch>
            <a:fillRect/>
          </a:stretch>
        </p:blipFill>
        <p:spPr>
          <a:xfrm>
            <a:off x="605118" y="977250"/>
            <a:ext cx="7637357" cy="3880500"/>
          </a:xfrm>
          <a:prstGeom prst="rect">
            <a:avLst/>
          </a:prstGeom>
        </p:spPr>
      </p:pic>
    </p:spTree>
    <p:extLst>
      <p:ext uri="{BB962C8B-B14F-4D97-AF65-F5344CB8AC3E}">
        <p14:creationId xmlns:p14="http://schemas.microsoft.com/office/powerpoint/2010/main" val="3824286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05118" y="0"/>
            <a:ext cx="8698032"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u="sng" dirty="0">
                <a:solidFill>
                  <a:srgbClr val="1155CC"/>
                </a:solidFill>
              </a:rPr>
              <a:t>SCREEN LAYOUT</a:t>
            </a: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text&#10;&#10;Description automatically generated">
            <a:extLst>
              <a:ext uri="{FF2B5EF4-FFF2-40B4-BE49-F238E27FC236}">
                <a16:creationId xmlns:a16="http://schemas.microsoft.com/office/drawing/2014/main" id="{AC76901C-8440-4D0B-B0DC-16FD0A0F9ED8}"/>
              </a:ext>
            </a:extLst>
          </p:cNvPr>
          <p:cNvPicPr>
            <a:picLocks noChangeAspect="1"/>
          </p:cNvPicPr>
          <p:nvPr/>
        </p:nvPicPr>
        <p:blipFill>
          <a:blip r:embed="rId3"/>
          <a:stretch>
            <a:fillRect/>
          </a:stretch>
        </p:blipFill>
        <p:spPr>
          <a:xfrm>
            <a:off x="605118" y="970106"/>
            <a:ext cx="7850985" cy="3880500"/>
          </a:xfrm>
          <a:prstGeom prst="rect">
            <a:avLst/>
          </a:prstGeom>
        </p:spPr>
      </p:pic>
    </p:spTree>
    <p:extLst>
      <p:ext uri="{BB962C8B-B14F-4D97-AF65-F5344CB8AC3E}">
        <p14:creationId xmlns:p14="http://schemas.microsoft.com/office/powerpoint/2010/main" val="31318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05118" y="0"/>
            <a:ext cx="8698032"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u="sng" dirty="0">
                <a:solidFill>
                  <a:srgbClr val="1155CC"/>
                </a:solidFill>
              </a:rPr>
              <a:t>SCREEN LAYOUT</a:t>
            </a: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text&#10;&#10;Description automatically generated">
            <a:extLst>
              <a:ext uri="{FF2B5EF4-FFF2-40B4-BE49-F238E27FC236}">
                <a16:creationId xmlns:a16="http://schemas.microsoft.com/office/drawing/2014/main" id="{F71FB968-96ED-448C-8518-C800DE208032}"/>
              </a:ext>
            </a:extLst>
          </p:cNvPr>
          <p:cNvPicPr>
            <a:picLocks noChangeAspect="1"/>
          </p:cNvPicPr>
          <p:nvPr/>
        </p:nvPicPr>
        <p:blipFill>
          <a:blip r:embed="rId3"/>
          <a:stretch>
            <a:fillRect/>
          </a:stretch>
        </p:blipFill>
        <p:spPr>
          <a:xfrm>
            <a:off x="605118" y="977250"/>
            <a:ext cx="7758706" cy="3880500"/>
          </a:xfrm>
          <a:prstGeom prst="rect">
            <a:avLst/>
          </a:prstGeom>
        </p:spPr>
      </p:pic>
    </p:spTree>
    <p:extLst>
      <p:ext uri="{BB962C8B-B14F-4D97-AF65-F5344CB8AC3E}">
        <p14:creationId xmlns:p14="http://schemas.microsoft.com/office/powerpoint/2010/main" val="1612992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3"/>
          <p:cNvSpPr txBox="1"/>
          <p:nvPr/>
        </p:nvSpPr>
        <p:spPr>
          <a:xfrm>
            <a:off x="605118" y="0"/>
            <a:ext cx="8698032" cy="742200"/>
          </a:xfrm>
          <a:prstGeom prst="rect">
            <a:avLst/>
          </a:prstGeom>
          <a:noFill/>
          <a:ln>
            <a:noFill/>
          </a:ln>
        </p:spPr>
        <p:txBody>
          <a:bodyPr spcFirstLastPara="1" wrap="square" lIns="91425" tIns="91425" rIns="91425" bIns="91425" anchor="t" anchorCtr="0">
            <a:noAutofit/>
          </a:bodyPr>
          <a:lstStyle/>
          <a:p>
            <a:pPr marL="1828800" lvl="0" indent="457200" algn="l" rtl="0">
              <a:lnSpc>
                <a:spcPct val="200000"/>
              </a:lnSpc>
              <a:spcBef>
                <a:spcPts val="0"/>
              </a:spcBef>
              <a:spcAft>
                <a:spcPts val="0"/>
              </a:spcAft>
              <a:buClr>
                <a:schemeClr val="dk2"/>
              </a:buClr>
              <a:buSzPts val="1100"/>
              <a:buFont typeface="Arial"/>
              <a:buNone/>
            </a:pPr>
            <a:r>
              <a:rPr lang="en" sz="2800" u="sng" dirty="0">
                <a:solidFill>
                  <a:srgbClr val="1155CC"/>
                </a:solidFill>
              </a:rPr>
              <a:t>SCREEN LAYOUT</a:t>
            </a:r>
            <a:endParaRPr sz="3200" b="1" dirty="0">
              <a:latin typeface="Lato"/>
              <a:ea typeface="Lato"/>
              <a:cs typeface="Lato"/>
              <a:sym typeface="Lato"/>
            </a:endParaRPr>
          </a:p>
        </p:txBody>
      </p:sp>
      <p:sp>
        <p:nvSpPr>
          <p:cNvPr id="132" name="Google Shape;132;p23"/>
          <p:cNvSpPr txBox="1"/>
          <p:nvPr/>
        </p:nvSpPr>
        <p:spPr>
          <a:xfrm>
            <a:off x="898475" y="1054750"/>
            <a:ext cx="7344000" cy="38805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2300">
              <a:solidFill>
                <a:schemeClr val="dk1"/>
              </a:solidFill>
              <a:latin typeface="Lato"/>
              <a:ea typeface="Lato"/>
              <a:cs typeface="Lato"/>
              <a:sym typeface="Lato"/>
            </a:endParaRPr>
          </a:p>
        </p:txBody>
      </p:sp>
      <p:pic>
        <p:nvPicPr>
          <p:cNvPr id="3" name="Picture 2" descr="Graphical user interface, application&#10;&#10;Description automatically generated">
            <a:extLst>
              <a:ext uri="{FF2B5EF4-FFF2-40B4-BE49-F238E27FC236}">
                <a16:creationId xmlns:a16="http://schemas.microsoft.com/office/drawing/2014/main" id="{826A395E-E1BE-4F2F-B76F-93D0099FA72D}"/>
              </a:ext>
            </a:extLst>
          </p:cNvPr>
          <p:cNvPicPr>
            <a:picLocks noChangeAspect="1"/>
          </p:cNvPicPr>
          <p:nvPr/>
        </p:nvPicPr>
        <p:blipFill>
          <a:blip r:embed="rId3"/>
          <a:stretch>
            <a:fillRect/>
          </a:stretch>
        </p:blipFill>
        <p:spPr>
          <a:xfrm>
            <a:off x="898474" y="962962"/>
            <a:ext cx="7344001" cy="3880500"/>
          </a:xfrm>
          <a:prstGeom prst="rect">
            <a:avLst/>
          </a:prstGeom>
        </p:spPr>
      </p:pic>
    </p:spTree>
    <p:extLst>
      <p:ext uri="{BB962C8B-B14F-4D97-AF65-F5344CB8AC3E}">
        <p14:creationId xmlns:p14="http://schemas.microsoft.com/office/powerpoint/2010/main" val="2956293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03300" y="130225"/>
            <a:ext cx="85206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dirty="0">
                <a:solidFill>
                  <a:srgbClr val="1155CC"/>
                </a:solidFill>
              </a:rPr>
              <a:t>SCREEN LAYOUT</a:t>
            </a:r>
            <a:endParaRPr sz="3200" u="sng" dirty="0">
              <a:solidFill>
                <a:srgbClr val="1155CC"/>
              </a:solidFill>
            </a:endParaRPr>
          </a:p>
        </p:txBody>
      </p:sp>
      <p:pic>
        <p:nvPicPr>
          <p:cNvPr id="3" name="Picture 2" descr="Graphical user interface, text&#10;&#10;Description automatically generated">
            <a:extLst>
              <a:ext uri="{FF2B5EF4-FFF2-40B4-BE49-F238E27FC236}">
                <a16:creationId xmlns:a16="http://schemas.microsoft.com/office/drawing/2014/main" id="{C90B8AA3-4C0C-4FD9-91CC-2B896EC3D67E}"/>
              </a:ext>
            </a:extLst>
          </p:cNvPr>
          <p:cNvPicPr>
            <a:picLocks noChangeAspect="1"/>
          </p:cNvPicPr>
          <p:nvPr/>
        </p:nvPicPr>
        <p:blipFill>
          <a:blip r:embed="rId3"/>
          <a:stretch>
            <a:fillRect/>
          </a:stretch>
        </p:blipFill>
        <p:spPr>
          <a:xfrm>
            <a:off x="771525" y="794425"/>
            <a:ext cx="7749076" cy="38061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03300" y="130225"/>
            <a:ext cx="85206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dirty="0">
                <a:solidFill>
                  <a:srgbClr val="1155CC"/>
                </a:solidFill>
              </a:rPr>
              <a:t>SCREEN LAYOUT</a:t>
            </a:r>
            <a:endParaRPr sz="3200" u="sng" dirty="0">
              <a:solidFill>
                <a:srgbClr val="1155CC"/>
              </a:solidFill>
            </a:endParaRPr>
          </a:p>
        </p:txBody>
      </p:sp>
      <p:pic>
        <p:nvPicPr>
          <p:cNvPr id="4" name="Picture 3" descr="Graphical user interface, text&#10;&#10;Description automatically generated">
            <a:extLst>
              <a:ext uri="{FF2B5EF4-FFF2-40B4-BE49-F238E27FC236}">
                <a16:creationId xmlns:a16="http://schemas.microsoft.com/office/drawing/2014/main" id="{DC1B06CF-B9F7-4642-A280-1EF54B9E8DF7}"/>
              </a:ext>
            </a:extLst>
          </p:cNvPr>
          <p:cNvPicPr>
            <a:picLocks noChangeAspect="1"/>
          </p:cNvPicPr>
          <p:nvPr/>
        </p:nvPicPr>
        <p:blipFill>
          <a:blip r:embed="rId3"/>
          <a:stretch>
            <a:fillRect/>
          </a:stretch>
        </p:blipFill>
        <p:spPr>
          <a:xfrm>
            <a:off x="623399" y="794425"/>
            <a:ext cx="8200502" cy="4049037"/>
          </a:xfrm>
          <a:prstGeom prst="rect">
            <a:avLst/>
          </a:prstGeom>
        </p:spPr>
      </p:pic>
    </p:spTree>
    <p:extLst>
      <p:ext uri="{BB962C8B-B14F-4D97-AF65-F5344CB8AC3E}">
        <p14:creationId xmlns:p14="http://schemas.microsoft.com/office/powerpoint/2010/main" val="2999623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750187" y="162725"/>
            <a:ext cx="7643625" cy="4818049"/>
          </a:xfrm>
          <a:prstGeom prst="rect">
            <a:avLst/>
          </a:prstGeom>
          <a:noFill/>
          <a:ln>
            <a:noFill/>
          </a:ln>
        </p:spPr>
      </p:pic>
      <p:sp>
        <p:nvSpPr>
          <p:cNvPr id="143" name="Google Shape;143;p25"/>
          <p:cNvSpPr txBox="1">
            <a:spLocks noGrp="1"/>
          </p:cNvSpPr>
          <p:nvPr>
            <p:ph type="body" idx="4294967295"/>
          </p:nvPr>
        </p:nvSpPr>
        <p:spPr>
          <a:xfrm>
            <a:off x="1016575" y="857225"/>
            <a:ext cx="6953400" cy="3654600"/>
          </a:xfrm>
          <a:prstGeom prst="rect">
            <a:avLst/>
          </a:prstGeom>
        </p:spPr>
        <p:txBody>
          <a:bodyPr spcFirstLastPara="1" wrap="square" lIns="91425" tIns="91425" rIns="91425" bIns="91425" anchor="t" anchorCtr="0">
            <a:noAutofit/>
          </a:bodyPr>
          <a:lstStyle/>
          <a:p>
            <a:pPr marL="0" lvl="0" indent="0" algn="l" rtl="0">
              <a:lnSpc>
                <a:spcPct val="141666"/>
              </a:lnSpc>
              <a:spcBef>
                <a:spcPts val="0"/>
              </a:spcBef>
              <a:spcAft>
                <a:spcPts val="0"/>
              </a:spcAft>
              <a:buClr>
                <a:schemeClr val="dk2"/>
              </a:buClr>
              <a:buSzPts val="1100"/>
              <a:buFont typeface="Arial"/>
              <a:buNone/>
            </a:pPr>
            <a:r>
              <a:rPr lang="en" sz="1500">
                <a:solidFill>
                  <a:srgbClr val="000000"/>
                </a:solidFill>
                <a:highlight>
                  <a:srgbClr val="FFFFFF"/>
                </a:highlight>
                <a:latin typeface="Verdana"/>
                <a:ea typeface="Verdana"/>
                <a:cs typeface="Verdana"/>
                <a:sym typeface="Verdana"/>
              </a:rPr>
              <a:t>The project “Veterinary Practice Management System” is for computerizing the working in a hospital. The software takes care of all the requirements of an average hospital and is capable to provide easy and effective storage of information related to patients that come up to the hospital.</a:t>
            </a:r>
            <a:endParaRPr sz="1500">
              <a:solidFill>
                <a:srgbClr val="000000"/>
              </a:solidFill>
              <a:highlight>
                <a:srgbClr val="FFFFFF"/>
              </a:highlight>
              <a:latin typeface="Verdana"/>
              <a:ea typeface="Verdana"/>
              <a:cs typeface="Verdana"/>
              <a:sym typeface="Verdana"/>
            </a:endParaRPr>
          </a:p>
          <a:p>
            <a:pPr marL="0" lvl="0" indent="0" algn="l" rtl="0">
              <a:lnSpc>
                <a:spcPct val="141666"/>
              </a:lnSpc>
              <a:spcBef>
                <a:spcPts val="0"/>
              </a:spcBef>
              <a:spcAft>
                <a:spcPts val="0"/>
              </a:spcAft>
              <a:buClr>
                <a:schemeClr val="dk2"/>
              </a:buClr>
              <a:buSzPts val="1100"/>
              <a:buFont typeface="Arial"/>
              <a:buNone/>
            </a:pPr>
            <a:r>
              <a:rPr lang="en" sz="1500">
                <a:solidFill>
                  <a:srgbClr val="000000"/>
                </a:solidFill>
                <a:highlight>
                  <a:srgbClr val="FFFFFF"/>
                </a:highlight>
                <a:latin typeface="Verdana"/>
                <a:ea typeface="Verdana"/>
                <a:cs typeface="Verdana"/>
                <a:sym typeface="Verdana"/>
              </a:rPr>
              <a:t>It generates test reports; provide prescription details including various tests, diet advice, and medicines prescribed to patient and doctor. It also provides injection details and billing facility on the basis of patient’s status whether it is an indoor or outdoor patient.</a:t>
            </a:r>
            <a:endParaRPr sz="1500">
              <a:solidFill>
                <a:srgbClr val="000000"/>
              </a:solidFill>
              <a:highlight>
                <a:srgbClr val="FFFFFF"/>
              </a:highlight>
              <a:latin typeface="Verdana"/>
              <a:ea typeface="Verdana"/>
              <a:cs typeface="Verdana"/>
              <a:sym typeface="Verdana"/>
            </a:endParaRPr>
          </a:p>
          <a:p>
            <a:pPr marL="0" lvl="0" indent="0" algn="l" rtl="0">
              <a:lnSpc>
                <a:spcPct val="141666"/>
              </a:lnSpc>
              <a:spcBef>
                <a:spcPts val="0"/>
              </a:spcBef>
              <a:spcAft>
                <a:spcPts val="0"/>
              </a:spcAft>
              <a:buClr>
                <a:schemeClr val="dk2"/>
              </a:buClr>
              <a:buSzPts val="1100"/>
              <a:buFont typeface="Arial"/>
              <a:buNone/>
            </a:pPr>
            <a:r>
              <a:rPr lang="en" sz="1500">
                <a:solidFill>
                  <a:srgbClr val="000000"/>
                </a:solidFill>
                <a:highlight>
                  <a:srgbClr val="FFFFFF"/>
                </a:highlight>
                <a:latin typeface="Verdana"/>
                <a:ea typeface="Verdana"/>
                <a:cs typeface="Verdana"/>
                <a:sym typeface="Verdana"/>
              </a:rPr>
              <a:t>The system also provides the facility of backup as per the requirement. And it also has an AI Chatbot for the users,so that they will be able to interact for their problems.</a:t>
            </a:r>
            <a:endParaRPr sz="900">
              <a:solidFill>
                <a:srgbClr val="666666"/>
              </a:solidFill>
              <a:highlight>
                <a:srgbClr val="FFFFFF"/>
              </a:highlight>
              <a:latin typeface="Verdana"/>
              <a:ea typeface="Verdana"/>
              <a:cs typeface="Verdana"/>
              <a:sym typeface="Verdana"/>
            </a:endParaRPr>
          </a:p>
          <a:p>
            <a:pPr marL="0" lvl="0" indent="0" algn="l" rtl="0">
              <a:spcBef>
                <a:spcPts val="0"/>
              </a:spcBef>
              <a:spcAft>
                <a:spcPts val="1000"/>
              </a:spcAft>
              <a:buNone/>
            </a:pPr>
            <a:endParaRPr sz="1200">
              <a:latin typeface="Raleway"/>
              <a:ea typeface="Raleway"/>
              <a:cs typeface="Raleway"/>
              <a:sym typeface="Raleway"/>
            </a:endParaRPr>
          </a:p>
        </p:txBody>
      </p:sp>
      <p:sp>
        <p:nvSpPr>
          <p:cNvPr id="144" name="Google Shape;144;p25"/>
          <p:cNvSpPr txBox="1"/>
          <p:nvPr/>
        </p:nvSpPr>
        <p:spPr>
          <a:xfrm>
            <a:off x="1095300" y="239125"/>
            <a:ext cx="6953400" cy="74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u="sng">
                <a:latin typeface="Lato"/>
                <a:ea typeface="Lato"/>
                <a:cs typeface="Lato"/>
                <a:sym typeface="Lato"/>
              </a:rPr>
              <a:t>Conclusion</a:t>
            </a:r>
            <a:endParaRPr sz="3200" b="1" u="sng">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8125" y="65100"/>
            <a:ext cx="9011100" cy="501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u="sng">
                <a:solidFill>
                  <a:schemeClr val="dk1"/>
                </a:solidFill>
              </a:rPr>
              <a:t>Company Profile</a:t>
            </a:r>
            <a:endParaRPr sz="4000" u="sng">
              <a:solidFill>
                <a:schemeClr val="dk1"/>
              </a:solidFill>
            </a:endParaRPr>
          </a:p>
          <a:p>
            <a:pPr marL="0" lvl="0" indent="0" algn="ctr" rtl="0">
              <a:spcBef>
                <a:spcPts val="0"/>
              </a:spcBef>
              <a:spcAft>
                <a:spcPts val="0"/>
              </a:spcAft>
              <a:buNone/>
            </a:pPr>
            <a:endParaRPr sz="4000"/>
          </a:p>
          <a:p>
            <a:pPr marL="0" lvl="0" indent="0" algn="l" rtl="0">
              <a:spcBef>
                <a:spcPts val="0"/>
              </a:spcBef>
              <a:spcAft>
                <a:spcPts val="0"/>
              </a:spcAft>
              <a:buNone/>
            </a:pPr>
            <a:r>
              <a:rPr lang="en" sz="3000" u="sng">
                <a:solidFill>
                  <a:srgbClr val="1155CC"/>
                </a:solidFill>
              </a:rPr>
              <a:t>Company Name :</a:t>
            </a:r>
            <a:r>
              <a:rPr lang="en" sz="3000">
                <a:solidFill>
                  <a:srgbClr val="1155CC"/>
                </a:solidFill>
              </a:rPr>
              <a:t> Cremisoft Development Pvt. Ltd.</a:t>
            </a:r>
            <a:endParaRPr sz="3000">
              <a:solidFill>
                <a:srgbClr val="1155CC"/>
              </a:solidFill>
            </a:endParaRPr>
          </a:p>
          <a:p>
            <a:pPr marL="0" lvl="0" indent="0" algn="l" rtl="0">
              <a:spcBef>
                <a:spcPts val="0"/>
              </a:spcBef>
              <a:spcAft>
                <a:spcPts val="0"/>
              </a:spcAft>
              <a:buNone/>
            </a:pPr>
            <a:endParaRPr sz="3000">
              <a:solidFill>
                <a:srgbClr val="1155CC"/>
              </a:solidFill>
            </a:endParaRPr>
          </a:p>
          <a:p>
            <a:pPr marL="0" lvl="0" indent="0" algn="l" rtl="0">
              <a:spcBef>
                <a:spcPts val="0"/>
              </a:spcBef>
              <a:spcAft>
                <a:spcPts val="0"/>
              </a:spcAft>
              <a:buNone/>
            </a:pPr>
            <a:r>
              <a:rPr lang="en" sz="3000" u="sng">
                <a:solidFill>
                  <a:srgbClr val="1155CC"/>
                </a:solidFill>
              </a:rPr>
              <a:t>Owner Name : </a:t>
            </a:r>
            <a:r>
              <a:rPr lang="en" sz="3000">
                <a:solidFill>
                  <a:srgbClr val="1155CC"/>
                </a:solidFill>
              </a:rPr>
              <a:t>Sunil Jagyasi</a:t>
            </a:r>
            <a:endParaRPr sz="3000">
              <a:solidFill>
                <a:srgbClr val="1155CC"/>
              </a:solidFill>
            </a:endParaRPr>
          </a:p>
          <a:p>
            <a:pPr marL="0" lvl="0" indent="0" algn="l" rtl="0">
              <a:spcBef>
                <a:spcPts val="0"/>
              </a:spcBef>
              <a:spcAft>
                <a:spcPts val="0"/>
              </a:spcAft>
              <a:buNone/>
            </a:pPr>
            <a:endParaRPr sz="3000">
              <a:solidFill>
                <a:srgbClr val="1155CC"/>
              </a:solidFill>
            </a:endParaRPr>
          </a:p>
          <a:p>
            <a:pPr marL="0" lvl="0" indent="0" algn="l" rtl="0">
              <a:spcBef>
                <a:spcPts val="0"/>
              </a:spcBef>
              <a:spcAft>
                <a:spcPts val="0"/>
              </a:spcAft>
              <a:buNone/>
            </a:pPr>
            <a:r>
              <a:rPr lang="en" sz="3000" u="sng">
                <a:solidFill>
                  <a:srgbClr val="1155CC"/>
                </a:solidFill>
              </a:rPr>
              <a:t>E-mail : </a:t>
            </a:r>
            <a:r>
              <a:rPr lang="en" sz="3000">
                <a:solidFill>
                  <a:srgbClr val="1155CC"/>
                </a:solidFill>
              </a:rPr>
              <a:t>sunil@cremisoft.com</a:t>
            </a:r>
            <a:endParaRPr sz="3000">
              <a:solidFill>
                <a:srgbClr val="1155CC"/>
              </a:solidFill>
            </a:endParaRPr>
          </a:p>
          <a:p>
            <a:pPr marL="0" lvl="0" indent="0" algn="l" rtl="0">
              <a:spcBef>
                <a:spcPts val="0"/>
              </a:spcBef>
              <a:spcAft>
                <a:spcPts val="0"/>
              </a:spcAft>
              <a:buNone/>
            </a:pPr>
            <a:endParaRPr sz="3000">
              <a:solidFill>
                <a:srgbClr val="1155CC"/>
              </a:solidFill>
            </a:endParaRPr>
          </a:p>
          <a:p>
            <a:pPr marL="0" lvl="0" indent="0" algn="l" rtl="0">
              <a:spcBef>
                <a:spcPts val="0"/>
              </a:spcBef>
              <a:spcAft>
                <a:spcPts val="0"/>
              </a:spcAft>
              <a:buNone/>
            </a:pPr>
            <a:r>
              <a:rPr lang="en" sz="3000" u="sng">
                <a:solidFill>
                  <a:srgbClr val="1155CC"/>
                </a:solidFill>
              </a:rPr>
              <a:t>Contact No : </a:t>
            </a:r>
            <a:r>
              <a:rPr lang="en" sz="3000">
                <a:solidFill>
                  <a:srgbClr val="1155CC"/>
                </a:solidFill>
              </a:rPr>
              <a:t> </a:t>
            </a:r>
            <a:r>
              <a:rPr lang="en" sz="3000">
                <a:solidFill>
                  <a:srgbClr val="1155CC"/>
                </a:solidFill>
                <a:latin typeface="Times"/>
                <a:ea typeface="Times"/>
                <a:cs typeface="Times"/>
                <a:sym typeface="Times"/>
              </a:rPr>
              <a:t>7567002073</a:t>
            </a:r>
            <a:endParaRPr sz="3000">
              <a:solidFill>
                <a:srgbClr val="1155CC"/>
              </a:solidFill>
              <a:latin typeface="Times"/>
              <a:ea typeface="Times"/>
              <a:cs typeface="Times"/>
              <a:sym typeface="Time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283099" y="712150"/>
            <a:ext cx="8622300" cy="38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5"/>
                </a:solidFill>
              </a:rPr>
              <a:t>Project Profile</a:t>
            </a:r>
            <a:endParaRPr u="sng"/>
          </a:p>
          <a:p>
            <a:pPr marL="457200" lvl="0" indent="-381000" algn="l" rtl="0">
              <a:lnSpc>
                <a:spcPct val="200000"/>
              </a:lnSpc>
              <a:spcBef>
                <a:spcPts val="1000"/>
              </a:spcBef>
              <a:spcAft>
                <a:spcPts val="0"/>
              </a:spcAft>
              <a:buClr>
                <a:srgbClr val="1155CC"/>
              </a:buClr>
              <a:buSzPts val="2400"/>
              <a:buChar char="●"/>
            </a:pPr>
            <a:r>
              <a:rPr lang="en" sz="2400">
                <a:solidFill>
                  <a:srgbClr val="1155CC"/>
                </a:solidFill>
              </a:rPr>
              <a:t>System Requirement</a:t>
            </a:r>
            <a:endParaRPr sz="2400">
              <a:solidFill>
                <a:srgbClr val="1155CC"/>
              </a:solidFill>
            </a:endParaRPr>
          </a:p>
          <a:p>
            <a:pPr marL="457200" lvl="0" indent="-381000" algn="l" rtl="0">
              <a:lnSpc>
                <a:spcPct val="200000"/>
              </a:lnSpc>
              <a:spcBef>
                <a:spcPts val="0"/>
              </a:spcBef>
              <a:spcAft>
                <a:spcPts val="0"/>
              </a:spcAft>
              <a:buClr>
                <a:srgbClr val="1155CC"/>
              </a:buClr>
              <a:buSzPts val="2400"/>
              <a:buChar char="●"/>
            </a:pPr>
            <a:r>
              <a:rPr lang="en" sz="2400">
                <a:solidFill>
                  <a:srgbClr val="1155CC"/>
                </a:solidFill>
              </a:rPr>
              <a:t>Existing System</a:t>
            </a:r>
            <a:endParaRPr sz="2400">
              <a:solidFill>
                <a:srgbClr val="1155CC"/>
              </a:solidFill>
            </a:endParaRPr>
          </a:p>
          <a:p>
            <a:pPr marL="457200" lvl="0" indent="-381000" algn="l" rtl="0">
              <a:lnSpc>
                <a:spcPct val="200000"/>
              </a:lnSpc>
              <a:spcBef>
                <a:spcPts val="0"/>
              </a:spcBef>
              <a:spcAft>
                <a:spcPts val="0"/>
              </a:spcAft>
              <a:buClr>
                <a:srgbClr val="1155CC"/>
              </a:buClr>
              <a:buSzPts val="2400"/>
              <a:buChar char="●"/>
            </a:pPr>
            <a:r>
              <a:rPr lang="en" sz="2400">
                <a:solidFill>
                  <a:srgbClr val="1155CC"/>
                </a:solidFill>
              </a:rPr>
              <a:t>Proposed System</a:t>
            </a:r>
            <a:endParaRPr sz="240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01"/>
        <p:cNvGrpSpPr/>
        <p:nvPr/>
      </p:nvGrpSpPr>
      <p:grpSpPr>
        <a:xfrm>
          <a:off x="0" y="0"/>
          <a:ext cx="0" cy="0"/>
          <a:chOff x="0" y="0"/>
          <a:chExt cx="0" cy="0"/>
        </a:xfrm>
      </p:grpSpPr>
      <p:sp>
        <p:nvSpPr>
          <p:cNvPr id="102" name="Google Shape;102;p18"/>
          <p:cNvSpPr txBox="1">
            <a:spLocks noGrp="1"/>
          </p:cNvSpPr>
          <p:nvPr>
            <p:ph type="body" idx="1"/>
          </p:nvPr>
        </p:nvSpPr>
        <p:spPr>
          <a:xfrm>
            <a:off x="221375" y="-175"/>
            <a:ext cx="8645100" cy="51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b="1" u="sng">
                <a:solidFill>
                  <a:schemeClr val="dk1"/>
                </a:solidFill>
              </a:rPr>
              <a:t>System Requirement</a:t>
            </a:r>
            <a:endParaRPr sz="4200" b="1" u="sng">
              <a:solidFill>
                <a:schemeClr val="dk1"/>
              </a:solidFill>
            </a:endParaRPr>
          </a:p>
          <a:p>
            <a:pPr marL="0" lvl="0" indent="0" algn="ctr" rtl="0">
              <a:spcBef>
                <a:spcPts val="1600"/>
              </a:spcBef>
              <a:spcAft>
                <a:spcPts val="0"/>
              </a:spcAft>
              <a:buClr>
                <a:schemeClr val="dk2"/>
              </a:buClr>
              <a:buSzPts val="1100"/>
              <a:buFont typeface="Arial"/>
              <a:buNone/>
            </a:pPr>
            <a:r>
              <a:rPr lang="en" sz="3200" u="sng"/>
              <a:t>Software Used:</a:t>
            </a:r>
            <a:endParaRPr sz="3200" u="sng"/>
          </a:p>
          <a:p>
            <a:pPr marL="457200" lvl="0" indent="-374650" algn="l" rtl="0">
              <a:spcBef>
                <a:spcPts val="1600"/>
              </a:spcBef>
              <a:spcAft>
                <a:spcPts val="0"/>
              </a:spcAft>
              <a:buSzPts val="2300"/>
              <a:buChar char="●"/>
            </a:pPr>
            <a:r>
              <a:rPr lang="en" sz="2300" u="sng"/>
              <a:t>Frontend:</a:t>
            </a:r>
            <a:endParaRPr sz="2300" u="sng"/>
          </a:p>
          <a:p>
            <a:pPr marL="914400" lvl="1" indent="-374650" algn="l" rtl="0">
              <a:spcBef>
                <a:spcPts val="0"/>
              </a:spcBef>
              <a:spcAft>
                <a:spcPts val="0"/>
              </a:spcAft>
              <a:buSzPts val="2300"/>
              <a:buChar char="○"/>
            </a:pPr>
            <a:r>
              <a:rPr lang="en" sz="2300"/>
              <a:t>Visual Studio Code/PyCharm</a:t>
            </a:r>
            <a:endParaRPr sz="2300"/>
          </a:p>
          <a:p>
            <a:pPr marL="1371600" lvl="2" indent="-374650" algn="l" rtl="0">
              <a:spcBef>
                <a:spcPts val="0"/>
              </a:spcBef>
              <a:spcAft>
                <a:spcPts val="0"/>
              </a:spcAft>
              <a:buSzPts val="2300"/>
              <a:buChar char="■"/>
            </a:pPr>
            <a:r>
              <a:rPr lang="en" sz="2300"/>
              <a:t>For Python and AI Chatbot</a:t>
            </a:r>
            <a:endParaRPr sz="2300"/>
          </a:p>
          <a:p>
            <a:pPr marL="1371600" lvl="2" indent="-374650" algn="l" rtl="0">
              <a:spcBef>
                <a:spcPts val="0"/>
              </a:spcBef>
              <a:spcAft>
                <a:spcPts val="0"/>
              </a:spcAft>
              <a:buSzPts val="2300"/>
              <a:buChar char="■"/>
            </a:pPr>
            <a:r>
              <a:rPr lang="en" sz="2300"/>
              <a:t>For Xml</a:t>
            </a:r>
            <a:endParaRPr sz="2300"/>
          </a:p>
          <a:p>
            <a:pPr marL="914400" lvl="1" indent="-374650" algn="l" rtl="0">
              <a:spcBef>
                <a:spcPts val="0"/>
              </a:spcBef>
              <a:spcAft>
                <a:spcPts val="0"/>
              </a:spcAft>
              <a:buSzPts val="2300"/>
              <a:buChar char="○"/>
            </a:pPr>
            <a:r>
              <a:rPr lang="en" sz="2300"/>
              <a:t>Odoo Framework</a:t>
            </a:r>
            <a:endParaRPr sz="2300" u="sng"/>
          </a:p>
          <a:p>
            <a:pPr marL="457200" lvl="0" indent="-374650" algn="l" rtl="0">
              <a:spcBef>
                <a:spcPts val="0"/>
              </a:spcBef>
              <a:spcAft>
                <a:spcPts val="0"/>
              </a:spcAft>
              <a:buSzPts val="2300"/>
              <a:buChar char="●"/>
            </a:pPr>
            <a:r>
              <a:rPr lang="en" sz="2300" u="sng"/>
              <a:t>Backend:</a:t>
            </a:r>
            <a:endParaRPr sz="2300" u="sng"/>
          </a:p>
          <a:p>
            <a:pPr marL="914400" lvl="1" indent="-374650" algn="l" rtl="0">
              <a:spcBef>
                <a:spcPts val="0"/>
              </a:spcBef>
              <a:spcAft>
                <a:spcPts val="0"/>
              </a:spcAft>
              <a:buSzPts val="2300"/>
              <a:buChar char="○"/>
            </a:pPr>
            <a:r>
              <a:rPr lang="en" sz="2300"/>
              <a:t>PHPmyAdmin</a:t>
            </a:r>
            <a:endParaRPr sz="2300"/>
          </a:p>
          <a:p>
            <a:pPr marL="1371600" lvl="2" indent="-374650" algn="l" rtl="0">
              <a:spcBef>
                <a:spcPts val="0"/>
              </a:spcBef>
              <a:spcAft>
                <a:spcPts val="0"/>
              </a:spcAft>
              <a:buSzPts val="2300"/>
              <a:buChar char="■"/>
            </a:pPr>
            <a:r>
              <a:rPr lang="en" sz="2300"/>
              <a:t>For Postgresql</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2109475" y="65100"/>
            <a:ext cx="4726825" cy="5078400"/>
          </a:xfrm>
          <a:prstGeom prst="rect">
            <a:avLst/>
          </a:prstGeom>
          <a:noFill/>
          <a:ln>
            <a:noFill/>
          </a:ln>
        </p:spPr>
      </p:pic>
      <p:sp>
        <p:nvSpPr>
          <p:cNvPr id="108" name="Google Shape;108;p19"/>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b="1">
              <a:solidFill>
                <a:schemeClr val="lt2"/>
              </a:solidFill>
              <a:latin typeface="Raleway"/>
              <a:ea typeface="Raleway"/>
              <a:cs typeface="Raleway"/>
              <a:sym typeface="Raleway"/>
            </a:endParaRPr>
          </a:p>
        </p:txBody>
      </p:sp>
      <p:sp>
        <p:nvSpPr>
          <p:cNvPr id="109" name="Google Shape;109;p19"/>
          <p:cNvSpPr txBox="1">
            <a:spLocks noGrp="1"/>
          </p:cNvSpPr>
          <p:nvPr>
            <p:ph type="body" idx="4294967295"/>
          </p:nvPr>
        </p:nvSpPr>
        <p:spPr>
          <a:xfrm>
            <a:off x="2855550" y="221375"/>
            <a:ext cx="3432900" cy="45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u="sng">
                <a:solidFill>
                  <a:schemeClr val="dk1"/>
                </a:solidFill>
                <a:latin typeface="Raleway"/>
                <a:ea typeface="Raleway"/>
                <a:cs typeface="Raleway"/>
                <a:sym typeface="Raleway"/>
              </a:rPr>
              <a:t>Existing System</a:t>
            </a:r>
            <a:endParaRPr sz="3200" b="1" u="sng">
              <a:solidFill>
                <a:schemeClr val="dk1"/>
              </a:solidFill>
              <a:latin typeface="Raleway"/>
              <a:ea typeface="Raleway"/>
              <a:cs typeface="Raleway"/>
              <a:sym typeface="Raleway"/>
            </a:endParaRPr>
          </a:p>
          <a:p>
            <a:pPr marL="0" lvl="0" indent="0" algn="l" rtl="0">
              <a:spcBef>
                <a:spcPts val="1000"/>
              </a:spcBef>
              <a:spcAft>
                <a:spcPts val="0"/>
              </a:spcAft>
              <a:buNone/>
            </a:pPr>
            <a:r>
              <a:rPr lang="en" sz="1700">
                <a:solidFill>
                  <a:srgbClr val="03AFAF"/>
                </a:solidFill>
                <a:highlight>
                  <a:srgbClr val="FFFFFF"/>
                </a:highlight>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Veterinary Management ERP technology solutions</a:t>
            </a:r>
            <a:r>
              <a:rPr lang="en" sz="1700">
                <a:solidFill>
                  <a:srgbClr val="666E70"/>
                </a:solidFill>
                <a:highlight>
                  <a:srgbClr val="FFFFFF"/>
                </a:highlight>
                <a:latin typeface="Arial"/>
                <a:ea typeface="Arial"/>
                <a:cs typeface="Arial"/>
                <a:sym typeface="Arial"/>
              </a:rPr>
              <a:t> at </a:t>
            </a:r>
            <a:r>
              <a:rPr lang="en" sz="1700">
                <a:solidFill>
                  <a:srgbClr val="03AFAF"/>
                </a:solidFill>
                <a:highlight>
                  <a:srgbClr val="FFFFFF"/>
                </a:highlight>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Hvantage Technologies</a:t>
            </a:r>
            <a:r>
              <a:rPr lang="en" sz="1200">
                <a:solidFill>
                  <a:srgbClr val="666E70"/>
                </a:solidFill>
                <a:highlight>
                  <a:srgbClr val="FFFFFF"/>
                </a:highlight>
                <a:latin typeface="Arial"/>
                <a:ea typeface="Arial"/>
                <a:cs typeface="Arial"/>
                <a:sym typeface="Arial"/>
              </a:rPr>
              <a:t> </a:t>
            </a:r>
            <a:r>
              <a:rPr lang="en" sz="1500">
                <a:solidFill>
                  <a:srgbClr val="666E70"/>
                </a:solidFill>
                <a:highlight>
                  <a:srgbClr val="FFFFFF"/>
                </a:highlight>
                <a:latin typeface="Arial"/>
                <a:ea typeface="Arial"/>
                <a:cs typeface="Arial"/>
                <a:sym typeface="Arial"/>
              </a:rPr>
              <a:t>Which Has Following </a:t>
            </a:r>
            <a:r>
              <a:rPr lang="en" sz="1500" b="1">
                <a:solidFill>
                  <a:srgbClr val="1155CC"/>
                </a:solidFill>
                <a:highlight>
                  <a:srgbClr val="FFFFFF"/>
                </a:highlight>
                <a:latin typeface="Arial"/>
                <a:ea typeface="Arial"/>
                <a:cs typeface="Arial"/>
                <a:sym typeface="Arial"/>
              </a:rPr>
              <a:t>Features:</a:t>
            </a:r>
            <a:endParaRPr sz="1500" b="1">
              <a:solidFill>
                <a:srgbClr val="1155CC"/>
              </a:solidFill>
              <a:highlight>
                <a:srgbClr val="FFFFFF"/>
              </a:highlight>
              <a:latin typeface="Arial"/>
              <a:ea typeface="Arial"/>
              <a:cs typeface="Arial"/>
              <a:sym typeface="Arial"/>
            </a:endParaRPr>
          </a:p>
          <a:p>
            <a:pPr marL="457200" lvl="0" indent="-304800" algn="l" rtl="0">
              <a:lnSpc>
                <a:spcPct val="175000"/>
              </a:lnSpc>
              <a:spcBef>
                <a:spcPts val="1000"/>
              </a:spcBef>
              <a:spcAft>
                <a:spcPts val="0"/>
              </a:spcAft>
              <a:buClr>
                <a:srgbClr val="1155CC"/>
              </a:buClr>
              <a:buSzPts val="1200"/>
              <a:buFont typeface="Arial"/>
              <a:buChar char="●"/>
            </a:pPr>
            <a:r>
              <a:rPr lang="en" sz="1200" b="1">
                <a:solidFill>
                  <a:srgbClr val="1155CC"/>
                </a:solidFill>
                <a:highlight>
                  <a:srgbClr val="FFFFFF"/>
                </a:highlight>
                <a:latin typeface="Arial"/>
                <a:ea typeface="Arial"/>
                <a:cs typeface="Arial"/>
                <a:sym typeface="Arial"/>
              </a:rPr>
              <a:t>Pet information portal</a:t>
            </a:r>
            <a:endParaRPr sz="1200" b="1">
              <a:solidFill>
                <a:srgbClr val="1155CC"/>
              </a:solidFill>
              <a:highlight>
                <a:srgbClr val="FFFFFF"/>
              </a:highlight>
              <a:latin typeface="Arial"/>
              <a:ea typeface="Arial"/>
              <a:cs typeface="Arial"/>
              <a:sym typeface="Arial"/>
            </a:endParaRPr>
          </a:p>
          <a:p>
            <a:pPr marL="457200" lvl="0" indent="-304800" algn="l" rtl="0">
              <a:lnSpc>
                <a:spcPct val="175000"/>
              </a:lnSpc>
              <a:spcBef>
                <a:spcPts val="0"/>
              </a:spcBef>
              <a:spcAft>
                <a:spcPts val="0"/>
              </a:spcAft>
              <a:buClr>
                <a:srgbClr val="1155CC"/>
              </a:buClr>
              <a:buSzPts val="1200"/>
              <a:buFont typeface="Arial"/>
              <a:buChar char="●"/>
            </a:pPr>
            <a:r>
              <a:rPr lang="en" sz="1200" b="1">
                <a:solidFill>
                  <a:srgbClr val="1155CC"/>
                </a:solidFill>
                <a:highlight>
                  <a:srgbClr val="FFFFFF"/>
                </a:highlight>
                <a:latin typeface="Arial"/>
                <a:ea typeface="Arial"/>
                <a:cs typeface="Arial"/>
                <a:sym typeface="Arial"/>
              </a:rPr>
              <a:t>Appointment scheduling</a:t>
            </a:r>
            <a:endParaRPr sz="1200" b="1">
              <a:solidFill>
                <a:srgbClr val="1155CC"/>
              </a:solidFill>
              <a:highlight>
                <a:srgbClr val="FFFFFF"/>
              </a:highlight>
              <a:latin typeface="Arial"/>
              <a:ea typeface="Arial"/>
              <a:cs typeface="Arial"/>
              <a:sym typeface="Arial"/>
            </a:endParaRPr>
          </a:p>
          <a:p>
            <a:pPr marL="457200" lvl="0" indent="-304800" algn="l" rtl="0">
              <a:lnSpc>
                <a:spcPct val="175000"/>
              </a:lnSpc>
              <a:spcBef>
                <a:spcPts val="0"/>
              </a:spcBef>
              <a:spcAft>
                <a:spcPts val="0"/>
              </a:spcAft>
              <a:buClr>
                <a:srgbClr val="1155CC"/>
              </a:buClr>
              <a:buSzPts val="1200"/>
              <a:buFont typeface="Arial"/>
              <a:buChar char="●"/>
            </a:pPr>
            <a:r>
              <a:rPr lang="en" sz="1200" b="1">
                <a:solidFill>
                  <a:srgbClr val="1155CC"/>
                </a:solidFill>
                <a:highlight>
                  <a:srgbClr val="FFFFFF"/>
                </a:highlight>
                <a:latin typeface="Arial"/>
                <a:ea typeface="Arial"/>
                <a:cs typeface="Arial"/>
                <a:sym typeface="Arial"/>
              </a:rPr>
              <a:t>Laboratory inventory</a:t>
            </a:r>
            <a:endParaRPr sz="1200" b="1">
              <a:solidFill>
                <a:srgbClr val="1155CC"/>
              </a:solidFill>
              <a:highlight>
                <a:srgbClr val="FFFFFF"/>
              </a:highlight>
              <a:latin typeface="Arial"/>
              <a:ea typeface="Arial"/>
              <a:cs typeface="Arial"/>
              <a:sym typeface="Arial"/>
            </a:endParaRPr>
          </a:p>
          <a:p>
            <a:pPr marL="457200" lvl="0" indent="-304800" algn="l" rtl="0">
              <a:lnSpc>
                <a:spcPct val="175000"/>
              </a:lnSpc>
              <a:spcBef>
                <a:spcPts val="0"/>
              </a:spcBef>
              <a:spcAft>
                <a:spcPts val="0"/>
              </a:spcAft>
              <a:buClr>
                <a:srgbClr val="1155CC"/>
              </a:buClr>
              <a:buSzPts val="1200"/>
              <a:buFont typeface="Arial"/>
              <a:buChar char="●"/>
            </a:pPr>
            <a:r>
              <a:rPr lang="en" sz="1200" b="1">
                <a:solidFill>
                  <a:srgbClr val="1155CC"/>
                </a:solidFill>
                <a:highlight>
                  <a:srgbClr val="FFFFFF"/>
                </a:highlight>
                <a:latin typeface="Arial"/>
                <a:ea typeface="Arial"/>
                <a:cs typeface="Arial"/>
                <a:sym typeface="Arial"/>
              </a:rPr>
              <a:t>Notification reminder</a:t>
            </a:r>
            <a:endParaRPr sz="1200" b="1">
              <a:solidFill>
                <a:srgbClr val="1155CC"/>
              </a:solidFill>
              <a:highlight>
                <a:srgbClr val="FFFFFF"/>
              </a:highlight>
              <a:latin typeface="Arial"/>
              <a:ea typeface="Arial"/>
              <a:cs typeface="Arial"/>
              <a:sym typeface="Arial"/>
            </a:endParaRPr>
          </a:p>
          <a:p>
            <a:pPr marL="457200" lvl="0" indent="-304800" algn="l" rtl="0">
              <a:lnSpc>
                <a:spcPct val="175000"/>
              </a:lnSpc>
              <a:spcBef>
                <a:spcPts val="0"/>
              </a:spcBef>
              <a:spcAft>
                <a:spcPts val="0"/>
              </a:spcAft>
              <a:buClr>
                <a:srgbClr val="1155CC"/>
              </a:buClr>
              <a:buSzPts val="1200"/>
              <a:buFont typeface="Arial"/>
              <a:buChar char="●"/>
            </a:pPr>
            <a:r>
              <a:rPr lang="en" sz="1200" b="1">
                <a:solidFill>
                  <a:srgbClr val="1155CC"/>
                </a:solidFill>
                <a:highlight>
                  <a:srgbClr val="FFFFFF"/>
                </a:highlight>
                <a:latin typeface="Arial"/>
                <a:ea typeface="Arial"/>
                <a:cs typeface="Arial"/>
                <a:sym typeface="Arial"/>
              </a:rPr>
              <a:t>ICU information portal</a:t>
            </a:r>
            <a:endParaRPr sz="1200" b="1">
              <a:solidFill>
                <a:srgbClr val="1155CC"/>
              </a:solidFill>
              <a:highlight>
                <a:srgbClr val="FFFFFF"/>
              </a:highlight>
              <a:latin typeface="Arial"/>
              <a:ea typeface="Arial"/>
              <a:cs typeface="Arial"/>
              <a:sym typeface="Arial"/>
            </a:endParaRPr>
          </a:p>
          <a:p>
            <a:pPr marL="457200" lvl="0" indent="-304800" algn="l" rtl="0">
              <a:lnSpc>
                <a:spcPct val="175000"/>
              </a:lnSpc>
              <a:spcBef>
                <a:spcPts val="0"/>
              </a:spcBef>
              <a:spcAft>
                <a:spcPts val="0"/>
              </a:spcAft>
              <a:buClr>
                <a:srgbClr val="1155CC"/>
              </a:buClr>
              <a:buSzPts val="1200"/>
              <a:buFont typeface="Arial"/>
              <a:buChar char="●"/>
            </a:pPr>
            <a:r>
              <a:rPr lang="en" sz="1200" b="1">
                <a:solidFill>
                  <a:srgbClr val="1155CC"/>
                </a:solidFill>
                <a:highlight>
                  <a:srgbClr val="FFFFFF"/>
                </a:highlight>
                <a:latin typeface="Arial"/>
                <a:ea typeface="Arial"/>
                <a:cs typeface="Arial"/>
                <a:sym typeface="Arial"/>
              </a:rPr>
              <a:t>Invoice Records</a:t>
            </a:r>
            <a:endParaRPr sz="1200" b="1">
              <a:solidFill>
                <a:srgbClr val="1155CC"/>
              </a:solidFill>
              <a:highlight>
                <a:srgbClr val="FFFFFF"/>
              </a:highlight>
              <a:latin typeface="Arial"/>
              <a:ea typeface="Arial"/>
              <a:cs typeface="Arial"/>
              <a:sym typeface="Arial"/>
            </a:endParaRPr>
          </a:p>
          <a:p>
            <a:pPr marL="457200" lvl="0" indent="-304800" algn="l" rtl="0">
              <a:lnSpc>
                <a:spcPct val="175000"/>
              </a:lnSpc>
              <a:spcBef>
                <a:spcPts val="0"/>
              </a:spcBef>
              <a:spcAft>
                <a:spcPts val="0"/>
              </a:spcAft>
              <a:buClr>
                <a:srgbClr val="1155CC"/>
              </a:buClr>
              <a:buSzPts val="1200"/>
              <a:buFont typeface="Arial"/>
              <a:buChar char="●"/>
            </a:pPr>
            <a:r>
              <a:rPr lang="en" sz="1200" b="1">
                <a:solidFill>
                  <a:srgbClr val="1155CC"/>
                </a:solidFill>
                <a:highlight>
                  <a:srgbClr val="FFFFFF"/>
                </a:highlight>
                <a:latin typeface="Arial"/>
                <a:ea typeface="Arial"/>
                <a:cs typeface="Arial"/>
                <a:sym typeface="Arial"/>
              </a:rPr>
              <a:t>Paediatrics details</a:t>
            </a:r>
            <a:endParaRPr sz="1200" b="1">
              <a:solidFill>
                <a:srgbClr val="1155CC"/>
              </a:solidFill>
              <a:highlight>
                <a:srgbClr val="FFFFFF"/>
              </a:highlight>
              <a:latin typeface="Arial"/>
              <a:ea typeface="Arial"/>
              <a:cs typeface="Arial"/>
              <a:sym typeface="Arial"/>
            </a:endParaRPr>
          </a:p>
          <a:p>
            <a:pPr marL="457200" lvl="0" indent="-304800" algn="l" rtl="0">
              <a:lnSpc>
                <a:spcPct val="175000"/>
              </a:lnSpc>
              <a:spcBef>
                <a:spcPts val="0"/>
              </a:spcBef>
              <a:spcAft>
                <a:spcPts val="0"/>
              </a:spcAft>
              <a:buClr>
                <a:srgbClr val="1155CC"/>
              </a:buClr>
              <a:buSzPts val="1200"/>
              <a:buFont typeface="Arial"/>
              <a:buChar char="●"/>
            </a:pPr>
            <a:r>
              <a:rPr lang="en" sz="1200" b="1">
                <a:solidFill>
                  <a:srgbClr val="1155CC"/>
                </a:solidFill>
                <a:highlight>
                  <a:srgbClr val="FFFFFF"/>
                </a:highlight>
                <a:latin typeface="Arial"/>
                <a:ea typeface="Arial"/>
                <a:cs typeface="Arial"/>
                <a:sym typeface="Arial"/>
              </a:rPr>
              <a:t>Warehouse management records</a:t>
            </a:r>
            <a:endParaRPr sz="1200" b="1">
              <a:solidFill>
                <a:srgbClr val="1155CC"/>
              </a:solidFill>
              <a:highlight>
                <a:srgbClr val="FFFFFF"/>
              </a:highlight>
              <a:latin typeface="Arial"/>
              <a:ea typeface="Arial"/>
              <a:cs typeface="Arial"/>
              <a:sym typeface="Arial"/>
            </a:endParaRPr>
          </a:p>
          <a:p>
            <a:pPr marL="0" lvl="0" indent="0" algn="l" rtl="0">
              <a:spcBef>
                <a:spcPts val="300"/>
              </a:spcBef>
              <a:spcAft>
                <a:spcPts val="1000"/>
              </a:spcAft>
              <a:buNone/>
            </a:pPr>
            <a:endParaRPr sz="16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0" y="0"/>
            <a:ext cx="9144000" cy="51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u="sng">
                <a:solidFill>
                  <a:schemeClr val="accent5"/>
                </a:solidFill>
              </a:rPr>
              <a:t>Proposed System</a:t>
            </a:r>
            <a:endParaRPr sz="4200" u="sng">
              <a:solidFill>
                <a:schemeClr val="accent5"/>
              </a:solidFill>
            </a:endParaRPr>
          </a:p>
          <a:p>
            <a:pPr marL="0" lvl="0" indent="0" algn="l" rtl="0">
              <a:lnSpc>
                <a:spcPct val="141666"/>
              </a:lnSpc>
              <a:spcBef>
                <a:spcPts val="1000"/>
              </a:spcBef>
              <a:spcAft>
                <a:spcPts val="0"/>
              </a:spcAft>
              <a:buClr>
                <a:schemeClr val="dk2"/>
              </a:buClr>
              <a:buSzPts val="1100"/>
              <a:buFont typeface="Arial"/>
              <a:buNone/>
            </a:pPr>
            <a:r>
              <a:rPr lang="en" sz="1900" b="0">
                <a:solidFill>
                  <a:srgbClr val="1155CC"/>
                </a:solidFill>
                <a:highlight>
                  <a:srgbClr val="FCE5CD"/>
                </a:highlight>
                <a:latin typeface="Verdana"/>
                <a:ea typeface="Verdana"/>
                <a:cs typeface="Verdana"/>
                <a:sym typeface="Verdana"/>
              </a:rPr>
              <a:t>The project maintains two levels of users:-</a:t>
            </a:r>
            <a:endParaRPr sz="1900" b="0">
              <a:solidFill>
                <a:srgbClr val="1155CC"/>
              </a:solidFill>
              <a:highlight>
                <a:srgbClr val="FCE5CD"/>
              </a:highlight>
              <a:latin typeface="Verdana"/>
              <a:ea typeface="Verdana"/>
              <a:cs typeface="Verdana"/>
              <a:sym typeface="Verdana"/>
            </a:endParaRPr>
          </a:p>
          <a:p>
            <a:pPr marL="457200" lvl="0" indent="-349250" algn="l" rtl="0">
              <a:lnSpc>
                <a:spcPct val="125000"/>
              </a:lnSpc>
              <a:spcBef>
                <a:spcPts val="0"/>
              </a:spcBef>
              <a:spcAft>
                <a:spcPts val="0"/>
              </a:spcAft>
              <a:buClr>
                <a:srgbClr val="1155CC"/>
              </a:buClr>
              <a:buSzPts val="1900"/>
              <a:buFont typeface="Verdana"/>
              <a:buChar char="❖"/>
            </a:pPr>
            <a:r>
              <a:rPr lang="en" sz="1900" b="0">
                <a:solidFill>
                  <a:srgbClr val="1155CC"/>
                </a:solidFill>
                <a:highlight>
                  <a:srgbClr val="FCE5CD"/>
                </a:highlight>
                <a:latin typeface="Verdana"/>
                <a:ea typeface="Verdana"/>
                <a:cs typeface="Verdana"/>
                <a:sym typeface="Verdana"/>
              </a:rPr>
              <a:t>Administrator Level</a:t>
            </a:r>
            <a:endParaRPr sz="1900" b="0">
              <a:solidFill>
                <a:srgbClr val="1155CC"/>
              </a:solidFill>
              <a:highlight>
                <a:srgbClr val="FCE5CD"/>
              </a:highlight>
              <a:latin typeface="Verdana"/>
              <a:ea typeface="Verdana"/>
              <a:cs typeface="Verdana"/>
              <a:sym typeface="Verdana"/>
            </a:endParaRPr>
          </a:p>
          <a:p>
            <a:pPr marL="457200" lvl="0" indent="-349250" algn="l" rtl="0">
              <a:lnSpc>
                <a:spcPct val="125000"/>
              </a:lnSpc>
              <a:spcBef>
                <a:spcPts val="0"/>
              </a:spcBef>
              <a:spcAft>
                <a:spcPts val="0"/>
              </a:spcAft>
              <a:buClr>
                <a:srgbClr val="1155CC"/>
              </a:buClr>
              <a:buSzPts val="1900"/>
              <a:buFont typeface="Verdana"/>
              <a:buChar char="❖"/>
            </a:pPr>
            <a:r>
              <a:rPr lang="en" sz="1900" b="0">
                <a:solidFill>
                  <a:srgbClr val="1155CC"/>
                </a:solidFill>
                <a:highlight>
                  <a:srgbClr val="FCE5CD"/>
                </a:highlight>
                <a:latin typeface="Verdana"/>
                <a:ea typeface="Verdana"/>
                <a:cs typeface="Verdana"/>
                <a:sym typeface="Verdana"/>
              </a:rPr>
              <a:t>User Level :-</a:t>
            </a:r>
            <a:endParaRPr sz="1900" b="0">
              <a:solidFill>
                <a:srgbClr val="1155CC"/>
              </a:solidFill>
              <a:highlight>
                <a:srgbClr val="FCE5CD"/>
              </a:highlight>
              <a:latin typeface="Verdana"/>
              <a:ea typeface="Verdana"/>
              <a:cs typeface="Verdana"/>
              <a:sym typeface="Verdana"/>
            </a:endParaRPr>
          </a:p>
          <a:p>
            <a:pPr marL="914400" lvl="1" indent="-349250" algn="l" rtl="0">
              <a:lnSpc>
                <a:spcPct val="125000"/>
              </a:lnSpc>
              <a:spcBef>
                <a:spcPts val="0"/>
              </a:spcBef>
              <a:spcAft>
                <a:spcPts val="0"/>
              </a:spcAft>
              <a:buClr>
                <a:srgbClr val="1155CC"/>
              </a:buClr>
              <a:buSzPts val="1900"/>
              <a:buFont typeface="Verdana"/>
              <a:buChar char="➢"/>
            </a:pPr>
            <a:r>
              <a:rPr lang="en" sz="1900" b="0">
                <a:solidFill>
                  <a:srgbClr val="1155CC"/>
                </a:solidFill>
                <a:highlight>
                  <a:srgbClr val="FCE5CD"/>
                </a:highlight>
                <a:latin typeface="Verdana"/>
                <a:ea typeface="Verdana"/>
                <a:cs typeface="Verdana"/>
                <a:sym typeface="Verdana"/>
              </a:rPr>
              <a:t>Client</a:t>
            </a:r>
            <a:endParaRPr sz="1900" b="0">
              <a:solidFill>
                <a:srgbClr val="1155CC"/>
              </a:solidFill>
              <a:highlight>
                <a:srgbClr val="FCE5CD"/>
              </a:highlight>
              <a:latin typeface="Verdana"/>
              <a:ea typeface="Verdana"/>
              <a:cs typeface="Verdana"/>
              <a:sym typeface="Verdana"/>
            </a:endParaRPr>
          </a:p>
          <a:p>
            <a:pPr marL="914400" lvl="1" indent="-349250" algn="l" rtl="0">
              <a:lnSpc>
                <a:spcPct val="125000"/>
              </a:lnSpc>
              <a:spcBef>
                <a:spcPts val="0"/>
              </a:spcBef>
              <a:spcAft>
                <a:spcPts val="0"/>
              </a:spcAft>
              <a:buClr>
                <a:srgbClr val="1155CC"/>
              </a:buClr>
              <a:buSzPts val="1900"/>
              <a:buFont typeface="Verdana"/>
              <a:buChar char="➢"/>
            </a:pPr>
            <a:r>
              <a:rPr lang="en" sz="1900" b="0">
                <a:solidFill>
                  <a:srgbClr val="1155CC"/>
                </a:solidFill>
                <a:highlight>
                  <a:srgbClr val="FCE5CD"/>
                </a:highlight>
                <a:latin typeface="Verdana"/>
                <a:ea typeface="Verdana"/>
                <a:cs typeface="Verdana"/>
                <a:sym typeface="Verdana"/>
              </a:rPr>
              <a:t>Employee</a:t>
            </a:r>
            <a:endParaRPr sz="1900" b="0">
              <a:solidFill>
                <a:srgbClr val="1155CC"/>
              </a:solidFill>
              <a:highlight>
                <a:srgbClr val="FCE5CD"/>
              </a:highlight>
              <a:latin typeface="Verdana"/>
              <a:ea typeface="Verdana"/>
              <a:cs typeface="Verdana"/>
              <a:sym typeface="Verdana"/>
            </a:endParaRPr>
          </a:p>
          <a:p>
            <a:pPr marL="914400" lvl="1" indent="-349250" algn="l" rtl="0">
              <a:lnSpc>
                <a:spcPct val="125000"/>
              </a:lnSpc>
              <a:spcBef>
                <a:spcPts val="0"/>
              </a:spcBef>
              <a:spcAft>
                <a:spcPts val="0"/>
              </a:spcAft>
              <a:buClr>
                <a:srgbClr val="1155CC"/>
              </a:buClr>
              <a:buSzPts val="1900"/>
              <a:buFont typeface="Verdana"/>
              <a:buChar char="➢"/>
            </a:pPr>
            <a:r>
              <a:rPr lang="en" sz="1900" b="0">
                <a:solidFill>
                  <a:srgbClr val="1155CC"/>
                </a:solidFill>
                <a:highlight>
                  <a:srgbClr val="FCE5CD"/>
                </a:highlight>
                <a:latin typeface="Verdana"/>
                <a:ea typeface="Verdana"/>
                <a:cs typeface="Verdana"/>
                <a:sym typeface="Verdana"/>
              </a:rPr>
              <a:t>Doctor</a:t>
            </a:r>
            <a:endParaRPr sz="1900" b="0">
              <a:solidFill>
                <a:srgbClr val="1155CC"/>
              </a:solidFill>
              <a:highlight>
                <a:srgbClr val="FCE5CD"/>
              </a:highlight>
              <a:latin typeface="Verdana"/>
              <a:ea typeface="Verdana"/>
              <a:cs typeface="Verdana"/>
              <a:sym typeface="Verdana"/>
            </a:endParaRPr>
          </a:p>
          <a:p>
            <a:pPr marL="0" lvl="0" indent="0" algn="l" rtl="0">
              <a:lnSpc>
                <a:spcPct val="125000"/>
              </a:lnSpc>
              <a:spcBef>
                <a:spcPts val="0"/>
              </a:spcBef>
              <a:spcAft>
                <a:spcPts val="0"/>
              </a:spcAft>
              <a:buNone/>
            </a:pPr>
            <a:r>
              <a:rPr lang="en" sz="2200">
                <a:solidFill>
                  <a:srgbClr val="1155CC"/>
                </a:solidFill>
                <a:highlight>
                  <a:srgbClr val="FCE5CD"/>
                </a:highlight>
              </a:rPr>
              <a:t>Which includes Activities like </a:t>
            </a:r>
            <a:endParaRPr sz="2200">
              <a:solidFill>
                <a:srgbClr val="1155CC"/>
              </a:solidFill>
              <a:highlight>
                <a:srgbClr val="FCE5CD"/>
              </a:highlight>
            </a:endParaRPr>
          </a:p>
          <a:p>
            <a:pPr marL="457200" lvl="0" indent="-330200" algn="l" rtl="0">
              <a:lnSpc>
                <a:spcPct val="200000"/>
              </a:lnSpc>
              <a:spcBef>
                <a:spcPts val="0"/>
              </a:spcBef>
              <a:spcAft>
                <a:spcPts val="0"/>
              </a:spcAft>
              <a:buClr>
                <a:srgbClr val="1155CC"/>
              </a:buClr>
              <a:buSzPts val="1600"/>
              <a:buChar char="❏"/>
            </a:pPr>
            <a:r>
              <a:rPr lang="en" sz="2200">
                <a:solidFill>
                  <a:srgbClr val="1155CC"/>
                </a:solidFill>
                <a:highlight>
                  <a:srgbClr val="FCE5CD"/>
                </a:highlight>
              </a:rPr>
              <a:t>Maintaining Pet Details,Providing Prescription and Diet Advice.</a:t>
            </a:r>
            <a:endParaRPr sz="2200">
              <a:solidFill>
                <a:srgbClr val="1155CC"/>
              </a:solidFill>
              <a:highlight>
                <a:srgbClr val="FCE5CD"/>
              </a:highlight>
            </a:endParaRPr>
          </a:p>
          <a:p>
            <a:pPr marL="457200" lvl="0" indent="-330200" algn="l" rtl="0">
              <a:spcBef>
                <a:spcPts val="0"/>
              </a:spcBef>
              <a:spcAft>
                <a:spcPts val="0"/>
              </a:spcAft>
              <a:buClr>
                <a:srgbClr val="1155CC"/>
              </a:buClr>
              <a:buSzPts val="1600"/>
              <a:buChar char="❏"/>
            </a:pPr>
            <a:r>
              <a:rPr lang="en" sz="2200">
                <a:solidFill>
                  <a:srgbClr val="1155CC"/>
                </a:solidFill>
                <a:highlight>
                  <a:srgbClr val="FCE5CD"/>
                </a:highlight>
              </a:rPr>
              <a:t>Providing and Maintaining all Kinds of tests for Billing and Report generation.</a:t>
            </a:r>
            <a:endParaRPr sz="2200">
              <a:solidFill>
                <a:srgbClr val="1155CC"/>
              </a:solidFill>
              <a:highlight>
                <a:srgbClr val="FCE5CD"/>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0" y="104250"/>
            <a:ext cx="8971800" cy="49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u="sng">
                <a:solidFill>
                  <a:schemeClr val="accent5"/>
                </a:solidFill>
              </a:rPr>
              <a:t>Proposed System</a:t>
            </a:r>
            <a:endParaRPr sz="4200" u="sng">
              <a:solidFill>
                <a:schemeClr val="accent5"/>
              </a:solidFill>
            </a:endParaRPr>
          </a:p>
          <a:p>
            <a:pPr marL="0" lvl="0" indent="0" algn="ctr" rtl="0">
              <a:spcBef>
                <a:spcPts val="1000"/>
              </a:spcBef>
              <a:spcAft>
                <a:spcPts val="0"/>
              </a:spcAft>
              <a:buNone/>
            </a:pPr>
            <a:endParaRPr sz="4200">
              <a:solidFill>
                <a:schemeClr val="accent5"/>
              </a:solidFill>
            </a:endParaRPr>
          </a:p>
          <a:p>
            <a:pPr marL="457200" lvl="0" indent="-330200" algn="l" rtl="0">
              <a:lnSpc>
                <a:spcPct val="200000"/>
              </a:lnSpc>
              <a:spcBef>
                <a:spcPts val="1000"/>
              </a:spcBef>
              <a:spcAft>
                <a:spcPts val="0"/>
              </a:spcAft>
              <a:buClr>
                <a:srgbClr val="1155CC"/>
              </a:buClr>
              <a:buSzPts val="1600"/>
              <a:buChar char="❏"/>
            </a:pPr>
            <a:r>
              <a:rPr lang="en" sz="2200">
                <a:solidFill>
                  <a:srgbClr val="1155CC"/>
                </a:solidFill>
              </a:rPr>
              <a:t>AI ChatBot :- The chatbot platform processes users query, also once interpreted, it enquires about it in common language and passes this information to the user in a way that user understands.</a:t>
            </a:r>
            <a:endParaRPr sz="2200">
              <a:solidFill>
                <a:srgbClr val="1155CC"/>
              </a:solidFill>
            </a:endParaRPr>
          </a:p>
          <a:p>
            <a:pPr marL="0" lvl="0" indent="0" algn="l" rtl="0">
              <a:spcBef>
                <a:spcPts val="1000"/>
              </a:spcBef>
              <a:spcAft>
                <a:spcPts val="0"/>
              </a:spcAft>
              <a:buNone/>
            </a:pPr>
            <a:endParaRPr sz="2200" b="0"/>
          </a:p>
          <a:p>
            <a:pPr marL="0" lvl="0" indent="0" algn="l" rtl="0">
              <a:spcBef>
                <a:spcPts val="1000"/>
              </a:spcBef>
              <a:spcAft>
                <a:spcPts val="1000"/>
              </a:spcAft>
              <a:buNone/>
            </a:pPr>
            <a:endParaRPr sz="2400" u="sng"/>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608</Words>
  <Application>Microsoft Office PowerPoint</Application>
  <PresentationFormat>On-screen Show (16:9)</PresentationFormat>
  <Paragraphs>117</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Verdana</vt:lpstr>
      <vt:lpstr>Raleway</vt:lpstr>
      <vt:lpstr>Arial</vt:lpstr>
      <vt:lpstr>Lato</vt:lpstr>
      <vt:lpstr>Times</vt:lpstr>
      <vt:lpstr>Swiss</vt:lpstr>
      <vt:lpstr>VETERINARY PRACTICE MANAGEMENT SYSTEM WITH CHATBOT</vt:lpstr>
      <vt:lpstr>ABOUT</vt:lpstr>
      <vt:lpstr>PowerPoint Presentation</vt:lpstr>
      <vt:lpstr>Company Profile  Company Name : Cremisoft Development Pvt. Ltd.  Owner Name : Sunil Jagyasi  E-mail : sunil@cremisoft.com  Contact No :  7567002073</vt:lpstr>
      <vt:lpstr>Project Profile System Requirement Existing System Proposed System</vt:lpstr>
      <vt:lpstr>PowerPoint Presentation</vt:lpstr>
      <vt:lpstr>PowerPoint Presentation</vt:lpstr>
      <vt:lpstr>Proposed System The project maintains two levels of users:- Administrator Level User Level :- Client Employee Doctor Which includes Activities like  Maintaining Pet Details,Providing Prescription and Diet Advice. Providing and Maintaining all Kinds of tests for Billing and Report generation.</vt:lpstr>
      <vt:lpstr>Proposed System  AI ChatBot :- The chatbot platform processes users query, also once interpreted, it enquires about it in common language and passes this information to the user in a way that user understands.  </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 LAYOUT</vt:lpstr>
      <vt:lpstr>SCREEN LAYOUT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VETERINARY PRACTICE MANAGEMENT SYSTEM WITH CHATBOT</dc:title>
  <cp:lastModifiedBy>Rahul Patel</cp:lastModifiedBy>
  <cp:revision>7</cp:revision>
  <dcterms:modified xsi:type="dcterms:W3CDTF">2021-03-20T05:19:38Z</dcterms:modified>
</cp:coreProperties>
</file>